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49"/>
  </p:notesMasterIdLst>
  <p:handoutMasterIdLst>
    <p:handoutMasterId r:id="rId50"/>
  </p:handoutMasterIdLst>
  <p:sldIdLst>
    <p:sldId id="310" r:id="rId5"/>
    <p:sldId id="317" r:id="rId6"/>
    <p:sldId id="316" r:id="rId7"/>
    <p:sldId id="311" r:id="rId8"/>
    <p:sldId id="326" r:id="rId9"/>
    <p:sldId id="325" r:id="rId10"/>
    <p:sldId id="327" r:id="rId11"/>
    <p:sldId id="336" r:id="rId12"/>
    <p:sldId id="337" r:id="rId13"/>
    <p:sldId id="338" r:id="rId14"/>
    <p:sldId id="339" r:id="rId15"/>
    <p:sldId id="340" r:id="rId16"/>
    <p:sldId id="353" r:id="rId17"/>
    <p:sldId id="319" r:id="rId18"/>
    <p:sldId id="312" r:id="rId19"/>
    <p:sldId id="328" r:id="rId20"/>
    <p:sldId id="331" r:id="rId21"/>
    <p:sldId id="354" r:id="rId22"/>
    <p:sldId id="332" r:id="rId23"/>
    <p:sldId id="333" r:id="rId24"/>
    <p:sldId id="334" r:id="rId25"/>
    <p:sldId id="335" r:id="rId26"/>
    <p:sldId id="355" r:id="rId27"/>
    <p:sldId id="357" r:id="rId28"/>
    <p:sldId id="342" r:id="rId29"/>
    <p:sldId id="345" r:id="rId30"/>
    <p:sldId id="350" r:id="rId31"/>
    <p:sldId id="344" r:id="rId32"/>
    <p:sldId id="352" r:id="rId33"/>
    <p:sldId id="351" r:id="rId34"/>
    <p:sldId id="346" r:id="rId35"/>
    <p:sldId id="359" r:id="rId36"/>
    <p:sldId id="358" r:id="rId37"/>
    <p:sldId id="360" r:id="rId38"/>
    <p:sldId id="356" r:id="rId39"/>
    <p:sldId id="366" r:id="rId40"/>
    <p:sldId id="348" r:id="rId41"/>
    <p:sldId id="361" r:id="rId42"/>
    <p:sldId id="362" r:id="rId43"/>
    <p:sldId id="368" r:id="rId44"/>
    <p:sldId id="364" r:id="rId45"/>
    <p:sldId id="363" r:id="rId46"/>
    <p:sldId id="322" r:id="rId47"/>
    <p:sldId id="32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AB8AD-C878-4DA5-907F-98B6B51F7CBB}" v="2415" dt="2025-04-18T03:20:06.641"/>
    <p1510:client id="{EAD08D1F-7C83-4C4A-83CB-20261CF96A69}" v="2192" dt="2025-04-18T03:11:57.179"/>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p:restoredTop sz="90893" autoAdjust="0"/>
  </p:normalViewPr>
  <p:slideViewPr>
    <p:cSldViewPr snapToGrid="0">
      <p:cViewPr varScale="1">
        <p:scale>
          <a:sx n="100" d="100"/>
          <a:sy n="100" d="100"/>
        </p:scale>
        <p:origin x="966" y="96"/>
      </p:cViewPr>
      <p:guideLst/>
    </p:cSldViewPr>
  </p:slideViewPr>
  <p:notesTextViewPr>
    <p:cViewPr>
      <p:scale>
        <a:sx n="1" d="1"/>
        <a:sy n="1" d="1"/>
      </p:scale>
      <p:origin x="0" y="0"/>
    </p:cViewPr>
  </p:notesTextViewPr>
  <p:notesViewPr>
    <p:cSldViewPr snapToGrid="0">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4/20/2025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38353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395063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C0B73-E186-999C-8598-CF35D5975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7CCD94-0CE4-2A78-1FC4-8F0A769D2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776E90-46A8-41CF-F70E-E0F6C4259757}"/>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F285382B-CAFB-340E-4833-6BD307C99F83}"/>
              </a:ext>
            </a:extLst>
          </p:cNvPr>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367119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Project Outcome &amp; Insights</a:t>
            </a:r>
          </a:p>
          <a:p>
            <a:endParaRPr lang="en-US"/>
          </a:p>
          <a:p>
            <a:r>
              <a:rPr lang="en-US"/>
              <a:t>### ✅ Outcome</a:t>
            </a:r>
          </a:p>
          <a:p>
            <a:r>
              <a:rPr lang="en-US"/>
              <a:t>- We successfully built a predictive model for HDB **resale prices** using features such as floor area, remaining lease, </a:t>
            </a:r>
            <a:r>
              <a:rPr lang="en-US" err="1"/>
              <a:t>storey</a:t>
            </a:r>
            <a:r>
              <a:rPr lang="en-US"/>
              <a:t> range, town, and flat type.</a:t>
            </a:r>
          </a:p>
          <a:p>
            <a:r>
              <a:rPr lang="en-US"/>
              <a:t>- Among the models tested, **Random Forest Regressor** performed the best, achieving an **R² score of ~0.60**, outperforming Linear Regression (R² ~0.50).</a:t>
            </a:r>
          </a:p>
          <a:p>
            <a:r>
              <a:rPr lang="en-US"/>
              <a:t>- A **classification model** was also developed to assess whether a flat’s resale price is **“fair”**, based on how close it is to the predicted value.</a:t>
            </a:r>
          </a:p>
          <a:p>
            <a:endParaRPr lang="en-US"/>
          </a:p>
          <a:p>
            <a:r>
              <a:rPr lang="en-US"/>
              <a:t>### 📊 Insights</a:t>
            </a:r>
          </a:p>
          <a:p>
            <a:r>
              <a:rPr lang="en-US"/>
              <a:t>- **Floor area** and **remaining lease** are the strongest predictors of resale price.</a:t>
            </a:r>
          </a:p>
          <a:p>
            <a:r>
              <a:rPr lang="en-US"/>
              <a:t>- Town-level pricing shows that central and mature towns (e.g., Queenstown, Bukit Merah) have higher prices and price per sqm.</a:t>
            </a:r>
          </a:p>
          <a:p>
            <a:r>
              <a:rPr lang="en-US"/>
              <a:t>- **Flat type** and **</a:t>
            </a:r>
            <a:r>
              <a:rPr lang="en-US" err="1"/>
              <a:t>storey</a:t>
            </a:r>
            <a:r>
              <a:rPr lang="en-US"/>
              <a:t> range** also impact price, with larger flats and higher </a:t>
            </a:r>
            <a:r>
              <a:rPr lang="en-US" err="1"/>
              <a:t>storeys</a:t>
            </a:r>
            <a:r>
              <a:rPr lang="en-US"/>
              <a:t> commanding a premium.</a:t>
            </a:r>
          </a:p>
          <a:p>
            <a:r>
              <a:rPr lang="en-US"/>
              <a:t>- Resale prices show a **clear upward trend** over time, with increasing variability in recent years.</a:t>
            </a:r>
          </a:p>
          <a:p>
            <a:endParaRPr lang="en-US"/>
          </a:p>
          <a:p>
            <a:r>
              <a:rPr lang="en-US"/>
              <a:t>### 💡 Recommendations</a:t>
            </a:r>
          </a:p>
          <a:p>
            <a:r>
              <a:rPr lang="en-US"/>
              <a:t>- Buyers should pay closer attention to **price per sqm** as a better indicator of flat value, rather than total resale price alone.</a:t>
            </a:r>
          </a:p>
          <a:p>
            <a:r>
              <a:rPr lang="en-US"/>
              <a:t>- Policymakers may consider location-based interventions to support affordability in high-cost towns.</a:t>
            </a:r>
          </a:p>
          <a:p>
            <a:r>
              <a:rPr lang="en-US"/>
              <a:t>- Future versions of the model can incorporate **temporal effects**, **amenity proximity**, and **policy events** for improved prediction accuracy.</a:t>
            </a:r>
          </a:p>
          <a:p>
            <a:endParaRPr lang="en-US"/>
          </a:p>
          <a:p>
            <a:r>
              <a:rPr lang="en-US"/>
              <a:t>Overall, the project met its objective of uncovering key pricing drivers and developing a tool that aids in both **price prediction** and **fairness assessment**.</a:t>
            </a:r>
            <a:endParaRPr lang="en-SG"/>
          </a:p>
        </p:txBody>
      </p:sp>
      <p:sp>
        <p:nvSpPr>
          <p:cNvPr id="4" name="Slide Number Placeholder 3"/>
          <p:cNvSpPr>
            <a:spLocks noGrp="1"/>
          </p:cNvSpPr>
          <p:nvPr>
            <p:ph type="sldNum" sz="quarter" idx="5"/>
          </p:nvPr>
        </p:nvSpPr>
        <p:spPr/>
        <p:txBody>
          <a:bodyPr/>
          <a:lstStyle/>
          <a:p>
            <a:fld id="{8D7D3E5B-4BED-B24C-9674-6B6454D04561}" type="slidenum">
              <a:rPr lang="en-US" smtClean="0"/>
              <a:t>39</a:t>
            </a:fld>
            <a:endParaRPr lang="en-US"/>
          </a:p>
        </p:txBody>
      </p:sp>
    </p:spTree>
    <p:extLst>
      <p:ext uri="{BB962C8B-B14F-4D97-AF65-F5344CB8AC3E}">
        <p14:creationId xmlns:p14="http://schemas.microsoft.com/office/powerpoint/2010/main" val="3570177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46993-8067-BF69-A972-141D23E7A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21CBD-001B-2051-B2BB-E12B7E0D91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D007A-3359-3C2A-021E-A18856DCE17D}"/>
              </a:ext>
            </a:extLst>
          </p:cNvPr>
          <p:cNvSpPr>
            <a:spLocks noGrp="1"/>
          </p:cNvSpPr>
          <p:nvPr>
            <p:ph type="body" idx="1"/>
          </p:nvPr>
        </p:nvSpPr>
        <p:spPr/>
        <p:txBody>
          <a:bodyPr/>
          <a:lstStyle/>
          <a:p>
            <a:r>
              <a:rPr lang="en-US"/>
              <a:t>## Project Outcome &amp; Insights</a:t>
            </a:r>
          </a:p>
          <a:p>
            <a:endParaRPr lang="en-US"/>
          </a:p>
          <a:p>
            <a:r>
              <a:rPr lang="en-US"/>
              <a:t>### ✅ Outcome</a:t>
            </a:r>
          </a:p>
          <a:p>
            <a:r>
              <a:rPr lang="en-US"/>
              <a:t>- We successfully built a predictive model for HDB **resale prices** using features such as floor area, remaining lease, </a:t>
            </a:r>
            <a:r>
              <a:rPr lang="en-US" err="1"/>
              <a:t>storey</a:t>
            </a:r>
            <a:r>
              <a:rPr lang="en-US"/>
              <a:t> range, town, and flat type.</a:t>
            </a:r>
          </a:p>
          <a:p>
            <a:r>
              <a:rPr lang="en-US"/>
              <a:t>- Among the models tested, **Random Forest Regressor** performed the best, achieving an **R² score of ~0.60**, outperforming Linear Regression (R² ~0.50).</a:t>
            </a:r>
          </a:p>
          <a:p>
            <a:r>
              <a:rPr lang="en-US"/>
              <a:t>- A **classification model** was also developed to assess whether a flat’s resale price is **“fair”**, based on how close it is to the predicted value.</a:t>
            </a:r>
          </a:p>
          <a:p>
            <a:endParaRPr lang="en-US"/>
          </a:p>
          <a:p>
            <a:r>
              <a:rPr lang="en-US"/>
              <a:t>### 📊 Insights</a:t>
            </a:r>
          </a:p>
          <a:p>
            <a:r>
              <a:rPr lang="en-US"/>
              <a:t>- **Floor area** and **remaining lease** are the strongest predictors of resale price.</a:t>
            </a:r>
          </a:p>
          <a:p>
            <a:r>
              <a:rPr lang="en-US"/>
              <a:t>- Town-level pricing shows that central and mature towns (e.g., Queenstown, Bukit Merah) have higher prices and price per sqm.</a:t>
            </a:r>
          </a:p>
          <a:p>
            <a:r>
              <a:rPr lang="en-US"/>
              <a:t>- **Flat type** and **</a:t>
            </a:r>
            <a:r>
              <a:rPr lang="en-US" err="1"/>
              <a:t>storey</a:t>
            </a:r>
            <a:r>
              <a:rPr lang="en-US"/>
              <a:t> range** also impact price, with larger flats and higher </a:t>
            </a:r>
            <a:r>
              <a:rPr lang="en-US" err="1"/>
              <a:t>storeys</a:t>
            </a:r>
            <a:r>
              <a:rPr lang="en-US"/>
              <a:t> commanding a premium.</a:t>
            </a:r>
          </a:p>
          <a:p>
            <a:r>
              <a:rPr lang="en-US"/>
              <a:t>- Resale prices show a **clear upward trend** over time, with increasing variability in recent years.</a:t>
            </a:r>
          </a:p>
          <a:p>
            <a:endParaRPr lang="en-US"/>
          </a:p>
          <a:p>
            <a:r>
              <a:rPr lang="en-US"/>
              <a:t>### 💡 Recommendations</a:t>
            </a:r>
          </a:p>
          <a:p>
            <a:r>
              <a:rPr lang="en-US"/>
              <a:t>- Buyers should pay closer attention to **price per sqm** as a better indicator of flat value, rather than total resale price alone.</a:t>
            </a:r>
          </a:p>
          <a:p>
            <a:r>
              <a:rPr lang="en-US"/>
              <a:t>- Policymakers may consider location-based interventions to support affordability in high-cost towns.</a:t>
            </a:r>
          </a:p>
          <a:p>
            <a:r>
              <a:rPr lang="en-US"/>
              <a:t>- Future versions of the model can incorporate **temporal effects**, **amenity proximity**, and **policy events** for improved prediction accuracy.</a:t>
            </a:r>
          </a:p>
          <a:p>
            <a:endParaRPr lang="en-US"/>
          </a:p>
          <a:p>
            <a:r>
              <a:rPr lang="en-US"/>
              <a:t>Overall, the project met its objective of uncovering key pricing drivers and developing a tool that aids in both **price prediction** and **fairness assessment**.</a:t>
            </a:r>
            <a:endParaRPr lang="en-SG"/>
          </a:p>
        </p:txBody>
      </p:sp>
      <p:sp>
        <p:nvSpPr>
          <p:cNvPr id="4" name="Slide Number Placeholder 3">
            <a:extLst>
              <a:ext uri="{FF2B5EF4-FFF2-40B4-BE49-F238E27FC236}">
                <a16:creationId xmlns:a16="http://schemas.microsoft.com/office/drawing/2014/main" id="{8902741D-1643-0393-4473-709B72B40CE4}"/>
              </a:ext>
            </a:extLst>
          </p:cNvPr>
          <p:cNvSpPr>
            <a:spLocks noGrp="1"/>
          </p:cNvSpPr>
          <p:nvPr>
            <p:ph type="sldNum" sz="quarter" idx="5"/>
          </p:nvPr>
        </p:nvSpPr>
        <p:spPr/>
        <p:txBody>
          <a:bodyPr/>
          <a:lstStyle/>
          <a:p>
            <a:fld id="{8D7D3E5B-4BED-B24C-9674-6B6454D04561}" type="slidenum">
              <a:rPr lang="en-US" smtClean="0"/>
              <a:t>40</a:t>
            </a:fld>
            <a:endParaRPr lang="en-US"/>
          </a:p>
        </p:txBody>
      </p:sp>
    </p:spTree>
    <p:extLst>
      <p:ext uri="{BB962C8B-B14F-4D97-AF65-F5344CB8AC3E}">
        <p14:creationId xmlns:p14="http://schemas.microsoft.com/office/powerpoint/2010/main" val="199731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E884B-4D1A-FC74-9C3A-843E2E24E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B9922-2596-083D-D3FE-95CAFF69E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C61278-1819-A531-38A1-1D2AA1F9B7D8}"/>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D630562F-9BE3-EE81-51B1-6DA4EA27009A}"/>
              </a:ext>
            </a:extLst>
          </p:cNvPr>
          <p:cNvSpPr>
            <a:spLocks noGrp="1"/>
          </p:cNvSpPr>
          <p:nvPr>
            <p:ph type="sldNum" sz="quarter" idx="5"/>
          </p:nvPr>
        </p:nvSpPr>
        <p:spPr/>
        <p:txBody>
          <a:bodyPr/>
          <a:lstStyle/>
          <a:p>
            <a:fld id="{8D7D3E5B-4BED-B24C-9674-6B6454D04561}" type="slidenum">
              <a:rPr lang="en-US" smtClean="0"/>
              <a:t>41</a:t>
            </a:fld>
            <a:endParaRPr lang="en-US"/>
          </a:p>
        </p:txBody>
      </p:sp>
    </p:spTree>
    <p:extLst>
      <p:ext uri="{BB962C8B-B14F-4D97-AF65-F5344CB8AC3E}">
        <p14:creationId xmlns:p14="http://schemas.microsoft.com/office/powerpoint/2010/main" val="3970148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67F2-0C30-FDB3-BFBB-41C78628BE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9AA33-2228-5B0C-D9CF-6CC1C5A9A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80687-52B0-15DD-B236-32ED38668B0D}"/>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3FD9D1B0-481A-0E40-C5B6-283EFDB66CF3}"/>
              </a:ext>
            </a:extLst>
          </p:cNvPr>
          <p:cNvSpPr>
            <a:spLocks noGrp="1"/>
          </p:cNvSpPr>
          <p:nvPr>
            <p:ph type="sldNum" sz="quarter" idx="5"/>
          </p:nvPr>
        </p:nvSpPr>
        <p:spPr/>
        <p:txBody>
          <a:bodyPr/>
          <a:lstStyle/>
          <a:p>
            <a:fld id="{8D7D3E5B-4BED-B24C-9674-6B6454D04561}" type="slidenum">
              <a:rPr lang="en-US" smtClean="0"/>
              <a:t>42</a:t>
            </a:fld>
            <a:endParaRPr lang="en-US"/>
          </a:p>
        </p:txBody>
      </p:sp>
    </p:spTree>
    <p:extLst>
      <p:ext uri="{BB962C8B-B14F-4D97-AF65-F5344CB8AC3E}">
        <p14:creationId xmlns:p14="http://schemas.microsoft.com/office/powerpoint/2010/main" val="122465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4671229"/>
            <a:ext cx="6655522" cy="1545336"/>
          </a:xfrm>
        </p:spPr>
        <p:txBody>
          <a:bodyPr anchor="b">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640080"/>
            <a:ext cx="7478991" cy="3635797"/>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36586169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940312"/>
            <a:ext cx="11442188" cy="56769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2880" y="315874"/>
            <a:ext cx="11442188" cy="528186"/>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131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367091"/>
            <a:ext cx="11422799" cy="612381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8200" y="-1492135"/>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980223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48676" y="2220977"/>
            <a:ext cx="10688608"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10690155" cy="1185545"/>
          </a:xfrm>
        </p:spPr>
        <p:txBody>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67807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3992" y="2386584"/>
            <a:ext cx="4804811" cy="24597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2385975"/>
            <a:ext cx="4804812" cy="2454796"/>
          </a:xfrm>
        </p:spPr>
        <p:txBody>
          <a:bodyPr>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68027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65099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Content Placeholder 7">
            <a:extLst>
              <a:ext uri="{FF2B5EF4-FFF2-40B4-BE49-F238E27FC236}">
                <a16:creationId xmlns:a16="http://schemas.microsoft.com/office/drawing/2014/main" id="{DD74ED7B-D05F-9923-6EB3-4AA483A680F4}"/>
              </a:ext>
            </a:extLst>
          </p:cNvPr>
          <p:cNvSpPr>
            <a:spLocks noGrp="1"/>
          </p:cNvSpPr>
          <p:nvPr>
            <p:ph sz="quarter" idx="13"/>
          </p:nvPr>
        </p:nvSpPr>
        <p:spPr>
          <a:xfrm>
            <a:off x="5414320" y="1538288"/>
            <a:ext cx="5824481" cy="475234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537853"/>
            <a:ext cx="4317026" cy="4752779"/>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877302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38655" y="640080"/>
            <a:ext cx="5779644"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69151" y="640080"/>
            <a:ext cx="4296522" cy="5576485"/>
          </a:xfrm>
        </p:spPr>
        <p:txBody>
          <a:bodyPr>
            <a:norm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030924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35995" y="640080"/>
            <a:ext cx="6802805"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3338701" cy="557648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255074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rot="16200000">
            <a:off x="11577950" y="230002"/>
            <a:ext cx="844059" cy="384049"/>
          </a:xfrm>
        </p:spPr>
        <p:txBody>
          <a:bodyPr/>
          <a:lstStyle/>
          <a:p>
            <a:fld id="{8FACD271-2BB0-4C13-9E3A-50B90F57CA5B}" type="datetime1">
              <a:rPr lang="en-US" smtClean="0"/>
              <a:t>4/20/2025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2532" y="2220977"/>
            <a:ext cx="5896267"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2532" y="640080"/>
            <a:ext cx="5896266" cy="1185544"/>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38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4072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4/20/2025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rot="16200000">
            <a:off x="9313727" y="3338289"/>
            <a:ext cx="5372504" cy="384048"/>
          </a:xfrm>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rot="16200000">
            <a:off x="11679261" y="6345259"/>
            <a:ext cx="641434" cy="38404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282871"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21" y="640080"/>
            <a:ext cx="6282871" cy="1185544"/>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347474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440" y="4842220"/>
            <a:ext cx="7375466" cy="1014984"/>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440" y="854239"/>
            <a:ext cx="7876287" cy="3592629"/>
          </a:xfrm>
        </p:spPr>
        <p:txBody>
          <a:bodyPr anchor="b">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35859650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79614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rot="16200000">
            <a:off x="11577948" y="230003"/>
            <a:ext cx="844058" cy="384051"/>
          </a:xfrm>
        </p:spPr>
        <p:txBody>
          <a:bodyPr/>
          <a:lstStyle/>
          <a:p>
            <a:fld id="{1A5F77D0-C28E-4573-88F0-0A30FF98888E}" type="datetime1">
              <a:rPr lang="en-US" smtClean="0"/>
              <a:t>4/20/2025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344788" y="2220977"/>
            <a:ext cx="6894013" cy="399558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44788" y="640080"/>
            <a:ext cx="6894013" cy="1185544"/>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824441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07688" y="0"/>
            <a:ext cx="4100261"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4/20/2025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9313724" y="3338288"/>
            <a:ext cx="5372504" cy="384048"/>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rot="16200000">
            <a:off x="11679263" y="6345259"/>
            <a:ext cx="641434" cy="38404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569391" cy="3995588"/>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80"/>
            <a:ext cx="6569391" cy="1185544"/>
          </a:xfrm>
        </p:spPr>
        <p:txBody>
          <a:bodyPr anchor="b"/>
          <a:lstStyle/>
          <a:p>
            <a:r>
              <a:rPr lang="en-US"/>
              <a:t>Click to edit Master title style</a:t>
            </a:r>
          </a:p>
        </p:txBody>
      </p:sp>
    </p:spTree>
    <p:extLst>
      <p:ext uri="{BB962C8B-B14F-4D97-AF65-F5344CB8AC3E}">
        <p14:creationId xmlns:p14="http://schemas.microsoft.com/office/powerpoint/2010/main" val="4011749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59" cy="384049"/>
          </a:xfrm>
        </p:spPr>
        <p:txBody>
          <a:bodyPr/>
          <a:lstStyle>
            <a:lvl1pPr>
              <a:defRPr>
                <a:solidFill>
                  <a:schemeClr val="tx1"/>
                </a:solidFill>
                <a:effectLst/>
              </a:defRPr>
            </a:lvl1pPr>
          </a:lstStyle>
          <a:p>
            <a:fld id="{EE468DAA-49F6-4492-82E6-75555EB31418}"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80661" y="2506738"/>
            <a:ext cx="4058141" cy="37084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0661" y="640080"/>
            <a:ext cx="4058142" cy="1469952"/>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853660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342313" y="0"/>
            <a:ext cx="6445856"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69792" y="219040"/>
            <a:ext cx="841248" cy="403167"/>
          </a:xfrm>
        </p:spPr>
        <p:txBody>
          <a:bodyPr/>
          <a:lstStyle/>
          <a:p>
            <a:fld id="{41D22668-A3AE-429F-A351-A1583BA90793}"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2759" y="3327321"/>
            <a:ext cx="5375314" cy="403168"/>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9700" y="6335696"/>
            <a:ext cx="641433" cy="403167"/>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506737"/>
            <a:ext cx="4243632" cy="370982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07" y="640079"/>
            <a:ext cx="4244436" cy="1470381"/>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913773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60" cy="384048"/>
          </a:xfrm>
        </p:spPr>
        <p:txBody>
          <a:bodyPr/>
          <a:lstStyle>
            <a:lvl1pPr>
              <a:defRPr>
                <a:solidFill>
                  <a:schemeClr val="tx1"/>
                </a:solidFill>
                <a:effectLst/>
              </a:defRPr>
            </a:lvl1pPr>
          </a:lstStyle>
          <a:p>
            <a:fld id="{CB3A2E2B-8F4D-437C-9F55-5E913AFC716A}"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8" y="1745672"/>
            <a:ext cx="4218419" cy="44708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9" y="640080"/>
            <a:ext cx="4217598"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311677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524251" y="0"/>
            <a:ext cx="627428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4644" y="223888"/>
            <a:ext cx="841248" cy="393471"/>
          </a:xfrm>
        </p:spPr>
        <p:txBody>
          <a:bodyPr/>
          <a:lstStyle/>
          <a:p>
            <a:fld id="{46C70014-48FC-4647-9615-BBD39F98887D}"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7611" y="3332170"/>
            <a:ext cx="5375316" cy="393471"/>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5228" y="6339869"/>
            <a:ext cx="640080" cy="39347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7" y="1602889"/>
            <a:ext cx="4426953" cy="46136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320040"/>
            <a:ext cx="4426953" cy="115375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692388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rot="16200000">
            <a:off x="11579353" y="228599"/>
            <a:ext cx="841248" cy="384051"/>
          </a:xfrm>
        </p:spPr>
        <p:txBody>
          <a:bodyPr/>
          <a:lstStyle/>
          <a:p>
            <a:fld id="{C089F4EF-3CDF-46D7-ADF4-3A52C84FD8BE}" type="datetime1">
              <a:rPr lang="en-US" smtClean="0"/>
              <a:t>4/20/2025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rot="16200000">
            <a:off x="9312317" y="3336881"/>
            <a:ext cx="5375316" cy="384051"/>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2918" y="2285999"/>
            <a:ext cx="3126383" cy="39305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2791" y="640079"/>
            <a:ext cx="3126511"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11003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382601" y="0"/>
            <a:ext cx="7430217"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1787" y="227618"/>
            <a:ext cx="841248" cy="379182"/>
          </a:xfrm>
        </p:spPr>
        <p:txBody>
          <a:bodyPr/>
          <a:lstStyle/>
          <a:p>
            <a:fld id="{E635C43F-DBB1-4D83-B442-E1529AA900C2}"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304" y="3318349"/>
            <a:ext cx="5340213" cy="379182"/>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2434" y="6328433"/>
            <a:ext cx="679953" cy="37918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346897"/>
            <a:ext cx="3285306" cy="38311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9"/>
            <a:ext cx="3285306"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2389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8816" y="228597"/>
            <a:ext cx="841248" cy="384052"/>
          </a:xfrm>
        </p:spPr>
        <p:txBody>
          <a:bodyPr/>
          <a:lstStyle>
            <a:lvl1pPr>
              <a:defRPr>
                <a:solidFill>
                  <a:schemeClr val="tx1"/>
                </a:solidFill>
                <a:effectLst/>
              </a:defRPr>
            </a:lvl1pPr>
          </a:lstStyle>
          <a:p>
            <a:fld id="{2D13F81E-C5BD-4314-B9B9-AAE2702F29D2}"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18449" y="3340209"/>
            <a:ext cx="5372517" cy="374587"/>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2894707" cy="2953512"/>
          </a:xfrm>
        </p:spPr>
        <p:txBody>
          <a:bodyPr>
            <a:norm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2894707" cy="1942773"/>
          </a:xfrm>
        </p:spPr>
        <p:txBody>
          <a:bodyPr anchor="b"/>
          <a:lstStyle/>
          <a:p>
            <a:r>
              <a:rPr lang="en-US" dirty="0"/>
              <a:t>Click to edit Master title style</a:t>
            </a:r>
          </a:p>
        </p:txBody>
      </p:sp>
    </p:spTree>
    <p:extLst>
      <p:ext uri="{BB962C8B-B14F-4D97-AF65-F5344CB8AC3E}">
        <p14:creationId xmlns:p14="http://schemas.microsoft.com/office/powerpoint/2010/main" val="317221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463513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414320" y="5070445"/>
            <a:ext cx="5803979" cy="1332152"/>
          </a:xfrm>
        </p:spPr>
        <p:txBody>
          <a:bodyPr>
            <a:noAutofit/>
          </a:bodyPr>
          <a:lstStyle>
            <a:lvl1pPr marL="0" indent="0">
              <a:lnSpc>
                <a:spcPct val="100000"/>
              </a:lnSpc>
              <a:buFont typeface="Arial" panose="020B0604020202020204" pitchFamily="34" charset="0"/>
              <a:buNone/>
              <a:defRPr sz="1600"/>
            </a:lvl1pPr>
            <a:lvl2pPr marL="228600" indent="0">
              <a:lnSpc>
                <a:spcPct val="100000"/>
              </a:lnSpc>
              <a:buFont typeface="Arial" panose="020B0604020202020204" pitchFamily="34" charset="0"/>
              <a:buNone/>
              <a:defRPr sz="1400"/>
            </a:lvl2pPr>
            <a:lvl3pPr marL="457200" indent="0">
              <a:lnSpc>
                <a:spcPct val="100000"/>
              </a:lnSpc>
              <a:buFont typeface="Arial" panose="020B0604020202020204" pitchFamily="34" charset="0"/>
              <a:buNone/>
              <a:defRPr sz="1200"/>
            </a:lvl3pPr>
            <a:lvl4pPr marL="685800" indent="0">
              <a:lnSpc>
                <a:spcPct val="100000"/>
              </a:lnSpc>
              <a:buFont typeface="Arial" panose="020B0604020202020204" pitchFamily="34" charset="0"/>
              <a:buNone/>
              <a:defRPr sz="1100"/>
            </a:lvl4pPr>
            <a:lvl5pPr marL="914400" indent="0">
              <a:lnSpc>
                <a:spcPct val="100000"/>
              </a:lnSpc>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5070446"/>
            <a:ext cx="4317026" cy="1332152"/>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9966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334808"/>
            <a:ext cx="8229599" cy="1414091"/>
          </a:xfrm>
        </p:spPr>
        <p:txBody>
          <a:bodyPr>
            <a:normAutofit/>
          </a:bodyPr>
          <a:lstStyle>
            <a:lvl1pPr marL="0" indent="0" algn="ctr">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14786349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21144" y="4197652"/>
            <a:ext cx="7317660" cy="2204945"/>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4194674"/>
            <a:ext cx="2823849" cy="2204944"/>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34622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3079730"/>
            <a:ext cx="11807947"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56490" y="251460"/>
            <a:ext cx="886968" cy="384048"/>
          </a:xfrm>
        </p:spPr>
        <p:txBody>
          <a:bodyPr/>
          <a:lstStyle/>
          <a:p>
            <a:fld id="{9128053F-E531-4885-B604-CF1A6DEEE405}"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422" y="3362497"/>
            <a:ext cx="5335109" cy="384049"/>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9934" y="6350094"/>
            <a:ext cx="640080" cy="384048"/>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39328" y="640077"/>
            <a:ext cx="7099472" cy="2016112"/>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6" y="640077"/>
            <a:ext cx="3021529" cy="201195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577756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9152" y="1993348"/>
            <a:ext cx="5442604" cy="4220413"/>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80910" y="1993349"/>
            <a:ext cx="4657891" cy="4220413"/>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4" cy="93388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82028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490726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04554" y="640077"/>
            <a:ext cx="5234247"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4907265" cy="1602540"/>
          </a:xfrm>
        </p:spPr>
        <p:txBody>
          <a:bodyP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1406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387162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8917" y="640077"/>
            <a:ext cx="6249382"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3871623" cy="1602540"/>
          </a:xfrm>
        </p:spPr>
        <p:txBody>
          <a:bodyPr lIns="91440" tIns="91440"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4781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5299364"/>
            <a:ext cx="10746884" cy="914398"/>
          </a:xfrm>
        </p:spPr>
        <p:txBody>
          <a:bodyPr anchor="t">
            <a:normAutofit/>
          </a:bodyPr>
          <a:lstStyle>
            <a:lvl1pPr marL="0" indent="0" algn="l">
              <a:lnSpc>
                <a:spcPct val="100000"/>
              </a:lnSpc>
              <a:buNone/>
              <a:defRPr sz="22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746881" cy="4261106"/>
          </a:xfrm>
        </p:spPr>
        <p:txBody>
          <a:bodyPr anchor="b">
            <a:normAutofit/>
          </a:bodyPr>
          <a:lstStyle>
            <a:lvl1pPr algn="l">
              <a:defRPr sz="20000">
                <a:solidFill>
                  <a:schemeClr val="tx1"/>
                </a:solidFill>
              </a:defRPr>
            </a:lvl1pPr>
          </a:lstStyle>
          <a:p>
            <a:r>
              <a:rPr lang="en-US" dirty="0"/>
              <a:t>##%</a:t>
            </a:r>
          </a:p>
        </p:txBody>
      </p:sp>
    </p:spTree>
    <p:extLst>
      <p:ext uri="{BB962C8B-B14F-4D97-AF65-F5344CB8AC3E}">
        <p14:creationId xmlns:p14="http://schemas.microsoft.com/office/powerpoint/2010/main" val="21893946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339201660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EAFE8D-E6F6-F95B-AE55-3E20B32F447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483EFCC7-B7E8-4ABE-BBCB-C75FD27800CD}" type="datetime1">
              <a:rPr lang="en-US" smtClean="0"/>
              <a:pPr/>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7"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42401474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4/20/2025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ctr">
            <a:noAutofit/>
          </a:bodyPr>
          <a:lstStyle>
            <a:lvl1pPr marL="0" indent="0">
              <a:lnSpc>
                <a:spcPct val="100000"/>
              </a:lnSpc>
              <a:buNone/>
              <a:defRPr sz="4000" b="1"/>
            </a:lvl1pPr>
            <a:lvl2pPr marL="228600" indent="0">
              <a:lnSpc>
                <a:spcPct val="100000"/>
              </a:lnSpc>
              <a:buNone/>
              <a:defRPr sz="4000" b="1"/>
            </a:lvl2pPr>
            <a:lvl3pPr marL="457200" indent="0">
              <a:lnSpc>
                <a:spcPct val="100000"/>
              </a:lnSpc>
              <a:buNone/>
              <a:defRPr sz="4000" b="1"/>
            </a:lvl3pPr>
            <a:lvl4pPr marL="685800" indent="0">
              <a:lnSpc>
                <a:spcPct val="100000"/>
              </a:lnSpc>
              <a:buNone/>
              <a:defRPr sz="40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888197"/>
            <a:ext cx="10652760" cy="779015"/>
          </a:xfrm>
        </p:spPr>
        <p:txBody>
          <a:bodyPr/>
          <a:lstStyle/>
          <a:p>
            <a:r>
              <a:rPr lang="en-US"/>
              <a:t>Click to edit Master title style</a:t>
            </a:r>
          </a:p>
        </p:txBody>
      </p:sp>
    </p:spTree>
    <p:extLst>
      <p:ext uri="{BB962C8B-B14F-4D97-AF65-F5344CB8AC3E}">
        <p14:creationId xmlns:p14="http://schemas.microsoft.com/office/powerpoint/2010/main" val="3049928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4/20/2025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841525"/>
            <a:ext cx="8238746" cy="591075"/>
          </a:xfrm>
        </p:spPr>
        <p:txBody>
          <a:bodyPr anchor="b">
            <a:noAutofit/>
          </a:bodyPr>
          <a:lstStyle>
            <a:lvl1pPr marL="0" indent="0">
              <a:lnSpc>
                <a:spcPct val="100000"/>
              </a:lnSpc>
              <a:buNone/>
              <a:defRPr sz="18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Master title style</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40078" y="841257"/>
            <a:ext cx="9764686" cy="5372505"/>
          </a:xfrm>
        </p:spPr>
        <p:txBody>
          <a:bodyPr anchor="b"/>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8218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1" y="1"/>
            <a:ext cx="11807950" cy="4769446"/>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4/20/2025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6023021"/>
            <a:ext cx="10690154" cy="480373"/>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7" y="4944365"/>
            <a:ext cx="10690154" cy="914482"/>
          </a:xfrm>
        </p:spPr>
        <p:txBody>
          <a:bodyPr anchor="b">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30177760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4/20/2025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612479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012899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80CAA-82CE-AE1A-79D9-74B40375C465}"/>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29247CA6-BC1D-429A-A289-4E939E49554A}" type="datetime1">
              <a:rPr lang="en-US" smtClean="0"/>
              <a:pPr/>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3200" b="0"/>
            </a:lvl1pPr>
          </a:lstStyle>
          <a:p>
            <a:r>
              <a:rPr lang="en-US" dirty="0"/>
              <a:t>Click to edit Quote</a:t>
            </a:r>
          </a:p>
        </p:txBody>
      </p:sp>
    </p:spTree>
    <p:extLst>
      <p:ext uri="{BB962C8B-B14F-4D97-AF65-F5344CB8AC3E}">
        <p14:creationId xmlns:p14="http://schemas.microsoft.com/office/powerpoint/2010/main" val="29823345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40076" y="5669280"/>
            <a:ext cx="8933691" cy="544482"/>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40078" y="1234440"/>
            <a:ext cx="893369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10324946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291CE83-67BA-4B15-B48A-7DC5C0636664}" type="datetime1">
              <a:rPr lang="en-US" smtClean="0"/>
              <a:pPr/>
              <a:t>4/20/2025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066601" cy="4351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48648" y="1825624"/>
            <a:ext cx="5066602" cy="43881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3" cy="1040820"/>
          </a:xfrm>
        </p:spPr>
        <p:txBody>
          <a:bodyPr/>
          <a:lstStyle/>
          <a:p>
            <a:r>
              <a:rPr lang="en-US"/>
              <a:t>Click to edit Master title style</a:t>
            </a:r>
            <a:endParaRPr lang="en-US" dirty="0"/>
          </a:p>
        </p:txBody>
      </p:sp>
    </p:spTree>
    <p:extLst>
      <p:ext uri="{BB962C8B-B14F-4D97-AF65-F5344CB8AC3E}">
        <p14:creationId xmlns:p14="http://schemas.microsoft.com/office/powerpoint/2010/main" val="638363647"/>
      </p:ext>
    </p:extLst>
  </p:cSld>
  <p:clrMapOvr>
    <a:masterClrMapping/>
  </p:clrMapOvr>
  <p:hf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4/20/2025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28076" y="2387600"/>
            <a:ext cx="5010725"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28076" y="1826185"/>
            <a:ext cx="501072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548648" y="2387600"/>
            <a:ext cx="5110276"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48646" y="1826185"/>
            <a:ext cx="511027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48646" y="640078"/>
            <a:ext cx="10690157" cy="1050610"/>
          </a:xfrm>
        </p:spPr>
        <p:txBody>
          <a:bodyPr/>
          <a:lstStyle/>
          <a:p>
            <a:r>
              <a:rPr lang="en-US"/>
              <a:t>Click to edit Master title style</a:t>
            </a:r>
          </a:p>
        </p:txBody>
      </p:sp>
    </p:spTree>
    <p:extLst>
      <p:ext uri="{BB962C8B-B14F-4D97-AF65-F5344CB8AC3E}">
        <p14:creationId xmlns:p14="http://schemas.microsoft.com/office/powerpoint/2010/main" val="3974819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D291CE83-67BA-4B15-B48A-7DC5C0636664}" type="datetime1">
              <a:rPr lang="en-US" smtClean="0"/>
              <a:pPr/>
              <a:t>4/20/2025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274182871"/>
      </p:ext>
    </p:extLst>
  </p:cSld>
  <p:clrMapOvr>
    <a:masterClrMapping/>
  </p:clrMapOvr>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4/20/2025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0398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291CE83-67BA-4B15-B48A-7DC5C0636664}" type="datetime1">
              <a:rPr lang="en-US" smtClean="0"/>
              <a:pPr/>
              <a:t>4/20/2025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043260" y="640078"/>
            <a:ext cx="6195542" cy="5573684"/>
          </a:xfrm>
        </p:spPr>
        <p:txBody>
          <a:bodyPr>
            <a:normAutofit/>
          </a:bodyPr>
          <a:lstStyle>
            <a:lvl1pPr>
              <a:lnSpc>
                <a:spcPct val="100000"/>
              </a:lnSpc>
              <a:defRPr sz="2800"/>
            </a:lvl1pPr>
            <a:lvl2pPr>
              <a:lnSpc>
                <a:spcPct val="100000"/>
              </a:lnSpc>
              <a:defRPr sz="2400"/>
            </a:lvl2pPr>
            <a:lvl3pPr>
              <a:lnSpc>
                <a:spcPct val="100000"/>
              </a:lnSpc>
              <a:defRPr sz="2000"/>
            </a:lvl3pPr>
            <a:lvl4pPr>
              <a:lnSpc>
                <a:spcPct val="100000"/>
              </a:lnSpc>
              <a:defRPr sz="1800"/>
            </a:lvl4pPr>
            <a:lvl5pPr>
              <a:lnSpc>
                <a:spcPct val="100000"/>
              </a:lnSpc>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48647" y="2470245"/>
            <a:ext cx="3945971" cy="3743517"/>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48642" y="640078"/>
            <a:ext cx="3945971" cy="1671043"/>
          </a:xfrm>
        </p:spPr>
        <p:txBody>
          <a:bodyPr anchor="t">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69325753"/>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71883" y="640079"/>
            <a:ext cx="6285582" cy="5573684"/>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lnSpc>
                <a:spcPct val="100000"/>
              </a:lnSpc>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4/20/2025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48647" y="2826137"/>
            <a:ext cx="3879130" cy="338762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44107" y="640079"/>
            <a:ext cx="3879129" cy="2021922"/>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28899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11582532" y="244342"/>
            <a:ext cx="853812" cy="365125"/>
          </a:xfrm>
        </p:spPr>
        <p:txBody>
          <a:bodyPr/>
          <a:lstStyle>
            <a:lvl1pPr>
              <a:defRPr>
                <a:solidFill>
                  <a:schemeClr val="tx1"/>
                </a:solidFill>
                <a:effectLst/>
              </a:defRPr>
            </a:lvl1pPr>
          </a:lstStyle>
          <a:p>
            <a:fld id="{886426EA-0386-4881-8D6D-3F08C95C4A7F}" type="datetime1">
              <a:rPr lang="en-US" smtClean="0"/>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4731335"/>
            <a:ext cx="4055107" cy="1184585"/>
          </a:xfrm>
        </p:spPr>
        <p:txBody>
          <a:bodyPr anchor="t">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055108"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8313828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0645BE-AC35-911F-0084-2CC2C836EB4D}"/>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157987AA-E4E6-4FC1-BAD8-09A952212C58}" type="datetime1">
              <a:rPr lang="en-US" smtClean="0"/>
              <a:pPr/>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8648" y="3594099"/>
            <a:ext cx="10690154" cy="2619663"/>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8" y="1847088"/>
            <a:ext cx="7408336" cy="1133856"/>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03044790"/>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E2D40-0539-03CF-D61C-37822ABA17A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043CF65F-0E21-48DE-8D75-4BF66A547E8E}" type="datetime1">
              <a:rPr lang="en-US" smtClean="0"/>
              <a:pPr/>
              <a:t>4/20/2025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647" y="3792262"/>
            <a:ext cx="8494767" cy="1279615"/>
          </a:xfrm>
        </p:spPr>
        <p:txBody>
          <a:bodyPr>
            <a:no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627318"/>
            <a:ext cx="8494767" cy="1842020"/>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772509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ontent photo 18">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46C58F9-5CE0-4282-46E0-3E3A700FDB38}"/>
              </a:ext>
            </a:extLst>
          </p:cNvPr>
          <p:cNvSpPr>
            <a:spLocks noGrp="1"/>
          </p:cNvSpPr>
          <p:nvPr>
            <p:ph type="pic" sz="quarter" idx="10"/>
          </p:nvPr>
        </p:nvSpPr>
        <p:spPr>
          <a:xfrm>
            <a:off x="1395412" y="653461"/>
            <a:ext cx="4597556" cy="5549900"/>
          </a:xfrm>
          <a:custGeom>
            <a:avLst/>
            <a:gdLst>
              <a:gd name="connsiteX0" fmla="*/ 2179508 w 4597556"/>
              <a:gd name="connsiteY0" fmla="*/ 0 h 5549900"/>
              <a:gd name="connsiteX1" fmla="*/ 4597556 w 4597556"/>
              <a:gd name="connsiteY1" fmla="*/ 0 h 5549900"/>
              <a:gd name="connsiteX2" fmla="*/ 4597556 w 4597556"/>
              <a:gd name="connsiteY2" fmla="*/ 2476634 h 5549900"/>
              <a:gd name="connsiteX3" fmla="*/ 4502141 w 4597556"/>
              <a:gd name="connsiteY3" fmla="*/ 2476634 h 5549900"/>
              <a:gd name="connsiteX4" fmla="*/ 4502141 w 4597556"/>
              <a:gd name="connsiteY4" fmla="*/ 4729244 h 5549900"/>
              <a:gd name="connsiteX5" fmla="*/ 4597556 w 4597556"/>
              <a:gd name="connsiteY5" fmla="*/ 4729244 h 5549900"/>
              <a:gd name="connsiteX6" fmla="*/ 4597556 w 4597556"/>
              <a:gd name="connsiteY6" fmla="*/ 5549900 h 5549900"/>
              <a:gd name="connsiteX7" fmla="*/ 0 w 4597556"/>
              <a:gd name="connsiteY7" fmla="*/ 5549900 h 5549900"/>
              <a:gd name="connsiteX8" fmla="*/ 0 w 4597556"/>
              <a:gd name="connsiteY8" fmla="*/ 1321566 h 5549900"/>
              <a:gd name="connsiteX9" fmla="*/ 2179508 w 4597556"/>
              <a:gd name="connsiteY9" fmla="*/ 1321566 h 554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7556" h="5549900">
                <a:moveTo>
                  <a:pt x="2179508" y="0"/>
                </a:moveTo>
                <a:lnTo>
                  <a:pt x="4597556" y="0"/>
                </a:lnTo>
                <a:lnTo>
                  <a:pt x="4597556" y="2476634"/>
                </a:lnTo>
                <a:lnTo>
                  <a:pt x="4502141" y="2476634"/>
                </a:lnTo>
                <a:lnTo>
                  <a:pt x="4502141" y="4729244"/>
                </a:lnTo>
                <a:lnTo>
                  <a:pt x="4597556" y="4729244"/>
                </a:lnTo>
                <a:lnTo>
                  <a:pt x="4597556" y="5549900"/>
                </a:lnTo>
                <a:lnTo>
                  <a:pt x="0" y="5549900"/>
                </a:lnTo>
                <a:lnTo>
                  <a:pt x="0" y="1321566"/>
                </a:lnTo>
                <a:lnTo>
                  <a:pt x="2179508" y="1321566"/>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3">
            <a:extLst>
              <a:ext uri="{FF2B5EF4-FFF2-40B4-BE49-F238E27FC236}">
                <a16:creationId xmlns:a16="http://schemas.microsoft.com/office/drawing/2014/main" id="{A79D49B1-D905-CE2E-C062-AB1BDD014E8B}"/>
              </a:ext>
            </a:extLst>
          </p:cNvPr>
          <p:cNvSpPr>
            <a:spLocks noGrp="1"/>
          </p:cNvSpPr>
          <p:nvPr>
            <p:ph type="dt" sz="half" idx="11"/>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4/20/2025</a:t>
            </a:fld>
            <a:endParaRPr lang="en-US" dirty="0"/>
          </a:p>
        </p:txBody>
      </p:sp>
      <p:sp>
        <p:nvSpPr>
          <p:cNvPr id="7" name="Footer Placeholder 4">
            <a:extLst>
              <a:ext uri="{FF2B5EF4-FFF2-40B4-BE49-F238E27FC236}">
                <a16:creationId xmlns:a16="http://schemas.microsoft.com/office/drawing/2014/main" id="{B1FC8BC9-F44B-803F-5CD7-ADFC9673F03F}"/>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8" name="Slide Number Placeholder 5">
            <a:extLst>
              <a:ext uri="{FF2B5EF4-FFF2-40B4-BE49-F238E27FC236}">
                <a16:creationId xmlns:a16="http://schemas.microsoft.com/office/drawing/2014/main" id="{AAA75D29-C079-E864-B363-40064D1938B8}"/>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7" name="Rectangle 16">
            <a:extLst>
              <a:ext uri="{FF2B5EF4-FFF2-40B4-BE49-F238E27FC236}">
                <a16:creationId xmlns:a16="http://schemas.microsoft.com/office/drawing/2014/main" id="{CB5BB9C8-B774-7D15-8251-AC8ED5B99387}"/>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9" name="Rectangle 8">
            <a:extLst>
              <a:ext uri="{FF2B5EF4-FFF2-40B4-BE49-F238E27FC236}">
                <a16:creationId xmlns:a16="http://schemas.microsoft.com/office/drawing/2014/main" id="{2EBE262A-1515-660C-5ACF-699ADA35F603}"/>
              </a:ext>
              <a:ext uri="{C183D7F6-B498-43B3-948B-1728B52AA6E4}">
                <adec:decorative xmlns:adec="http://schemas.microsoft.com/office/drawing/2017/decorative" val="1"/>
              </a:ext>
            </a:extLst>
          </p:cNvPr>
          <p:cNvSpPr/>
          <p:nvPr userDrawn="1"/>
        </p:nvSpPr>
        <p:spPr>
          <a:xfrm>
            <a:off x="831720" y="640080"/>
            <a:ext cx="2743200" cy="13349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2" y="3127248"/>
            <a:ext cx="4533398" cy="3108960"/>
          </a:xfrm>
        </p:spPr>
        <p:txBody>
          <a:bodyPr lIns="91440" tIns="91440" rIns="0" bIns="0">
            <a:noAutofit/>
          </a:bodyPr>
          <a:lstStyle>
            <a:lvl1pPr marL="0" indent="0">
              <a:lnSpc>
                <a:spcPct val="10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4533398" cy="2157984"/>
          </a:xfrm>
        </p:spPr>
        <p:txBody>
          <a:bodyPr lIns="91440" tIns="91440" rIns="0" bIns="0" anchor="b">
            <a:noAutofit/>
          </a:bodyPr>
          <a:lstStyle>
            <a:lvl1pPr>
              <a:defRPr sz="3200" cap="all" baseline="0"/>
            </a:lvl1pPr>
          </a:lstStyle>
          <a:p>
            <a:r>
              <a:rPr lang="en-US" dirty="0"/>
              <a:t>CLICK TO EDIT MASTER TITLE STYLE</a:t>
            </a:r>
          </a:p>
        </p:txBody>
      </p:sp>
    </p:spTree>
    <p:extLst>
      <p:ext uri="{BB962C8B-B14F-4D97-AF65-F5344CB8AC3E}">
        <p14:creationId xmlns:p14="http://schemas.microsoft.com/office/powerpoint/2010/main" val="2737393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hoto 2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F02D30-CC17-F516-802A-A3AE633BF025}"/>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chor="ctr">
            <a:noAutofit/>
          </a:bodyPr>
          <a:lstStyle>
            <a:lvl1pPr algn="ctr">
              <a:defRPr/>
            </a:lvl1pPr>
          </a:lstStyle>
          <a:p>
            <a:endParaRPr lang="en-US" dirty="0"/>
          </a:p>
        </p:txBody>
      </p:sp>
      <p:sp>
        <p:nvSpPr>
          <p:cNvPr id="10" name="Oval 9">
            <a:extLst>
              <a:ext uri="{FF2B5EF4-FFF2-40B4-BE49-F238E27FC236}">
                <a16:creationId xmlns:a16="http://schemas.microsoft.com/office/drawing/2014/main" id="{0EDDC100-1ACB-74B7-3CAE-F0DD05CBE963}"/>
              </a:ext>
            </a:extLst>
          </p:cNvPr>
          <p:cNvSpPr/>
          <p:nvPr userDrawn="1"/>
        </p:nvSpPr>
        <p:spPr>
          <a:xfrm>
            <a:off x="4903412" y="3140474"/>
            <a:ext cx="1314946" cy="131494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DAEC7566-C08A-6609-9FDF-AAFB5486D677}"/>
              </a:ext>
            </a:extLst>
          </p:cNvPr>
          <p:cNvSpPr>
            <a:spLocks noGrp="1"/>
          </p:cNvSpPr>
          <p:nvPr>
            <p:ph type="dt" sz="half" idx="10"/>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4/20/2025</a:t>
            </a:fld>
            <a:endParaRPr lang="en-US" dirty="0"/>
          </a:p>
        </p:txBody>
      </p:sp>
      <p:sp>
        <p:nvSpPr>
          <p:cNvPr id="5" name="Footer Placeholder 4">
            <a:extLst>
              <a:ext uri="{FF2B5EF4-FFF2-40B4-BE49-F238E27FC236}">
                <a16:creationId xmlns:a16="http://schemas.microsoft.com/office/drawing/2014/main" id="{6D5F4BAE-32D2-0950-CD30-3DC3084BBE5C}"/>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B8AA1005-37B1-E8E2-5040-5D847E1FC442}"/>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7" y="2355925"/>
            <a:ext cx="4545393" cy="3843707"/>
          </a:xfrm>
        </p:spPr>
        <p:txBody>
          <a:bodyPr lIns="91440" tIns="91440" rIns="0" bIns="0">
            <a:noAutofit/>
          </a:bodyPr>
          <a:lstStyle>
            <a:lvl1pPr marL="0" indent="0">
              <a:lnSpc>
                <a:spcPct val="10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4545395" cy="1403873"/>
          </a:xfrm>
        </p:spPr>
        <p:txBody>
          <a:bodyPr lIns="91440" tIns="0" rIns="0" bIns="0" anchor="b">
            <a:noAutofit/>
          </a:bodyPr>
          <a:lstStyle>
            <a:lvl1pPr>
              <a:defRPr sz="32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60760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ig number 4">
    <p:bg>
      <p:bgPr>
        <a:solidFill>
          <a:schemeClr val="bg1"/>
        </a:solidFill>
        <a:effectLst/>
      </p:bgPr>
    </p:bg>
    <p:spTree>
      <p:nvGrpSpPr>
        <p:cNvPr id="1" name=""/>
        <p:cNvGrpSpPr/>
        <p:nvPr/>
      </p:nvGrpSpPr>
      <p:grpSpPr>
        <a:xfrm>
          <a:off x="0" y="0"/>
          <a:ext cx="0" cy="0"/>
          <a:chOff x="0" y="0"/>
          <a:chExt cx="0" cy="0"/>
        </a:xfrm>
      </p:grpSpPr>
      <p:sp>
        <p:nvSpPr>
          <p:cNvPr id="8" name="Freeform 12">
            <a:extLst>
              <a:ext uri="{FF2B5EF4-FFF2-40B4-BE49-F238E27FC236}">
                <a16:creationId xmlns:a16="http://schemas.microsoft.com/office/drawing/2014/main" id="{FA618DAB-55E2-19CE-F259-9FB708A90B63}"/>
              </a:ext>
            </a:extLst>
          </p:cNvPr>
          <p:cNvSpPr/>
          <p:nvPr/>
        </p:nvSpPr>
        <p:spPr>
          <a:xfrm>
            <a:off x="1959756"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5" name="Picture Placeholder 4">
            <a:extLst>
              <a:ext uri="{FF2B5EF4-FFF2-40B4-BE49-F238E27FC236}">
                <a16:creationId xmlns:a16="http://schemas.microsoft.com/office/drawing/2014/main" id="{F70796A4-60C9-8766-B669-134765EE1CF7}"/>
              </a:ext>
            </a:extLst>
          </p:cNvPr>
          <p:cNvSpPr>
            <a:spLocks noGrp="1"/>
          </p:cNvSpPr>
          <p:nvPr>
            <p:ph type="pic" sz="quarter" idx="10"/>
          </p:nvPr>
        </p:nvSpPr>
        <p:spPr>
          <a:xfrm>
            <a:off x="1" y="1"/>
            <a:ext cx="12192000" cy="6857999"/>
          </a:xfrm>
          <a:custGeom>
            <a:avLst/>
            <a:gdLst>
              <a:gd name="connsiteX0" fmla="*/ 7783170 w 12192000"/>
              <a:gd name="connsiteY0" fmla="*/ 0 h 6857999"/>
              <a:gd name="connsiteX1" fmla="*/ 12192000 w 12192000"/>
              <a:gd name="connsiteY1" fmla="*/ 0 h 6857999"/>
              <a:gd name="connsiteX2" fmla="*/ 12192000 w 12192000"/>
              <a:gd name="connsiteY2" fmla="*/ 6857999 h 6857999"/>
              <a:gd name="connsiteX3" fmla="*/ 8852792 w 12192000"/>
              <a:gd name="connsiteY3" fmla="*/ 6857999 h 6857999"/>
              <a:gd name="connsiteX4" fmla="*/ 8985470 w 12192000"/>
              <a:gd name="connsiteY4" fmla="*/ 6735959 h 6857999"/>
              <a:gd name="connsiteX5" fmla="*/ 10232243 w 12192000"/>
              <a:gd name="connsiteY5" fmla="*/ 3776315 h 6857999"/>
              <a:gd name="connsiteX6" fmla="*/ 7889232 w 12192000"/>
              <a:gd name="connsiteY6" fmla="*/ 47950 h 6857999"/>
              <a:gd name="connsiteX7" fmla="*/ 0 w 12192000"/>
              <a:gd name="connsiteY7" fmla="*/ 0 h 6857999"/>
              <a:gd name="connsiteX8" fmla="*/ 4408830 w 12192000"/>
              <a:gd name="connsiteY8" fmla="*/ 0 h 6857999"/>
              <a:gd name="connsiteX9" fmla="*/ 4302768 w 12192000"/>
              <a:gd name="connsiteY9" fmla="*/ 47950 h 6857999"/>
              <a:gd name="connsiteX10" fmla="*/ 1959755 w 12192000"/>
              <a:gd name="connsiteY10" fmla="*/ 3776315 h 6857999"/>
              <a:gd name="connsiteX11" fmla="*/ 3206528 w 12192000"/>
              <a:gd name="connsiteY11" fmla="*/ 6735959 h 6857999"/>
              <a:gd name="connsiteX12" fmla="*/ 3339206 w 12192000"/>
              <a:gd name="connsiteY12" fmla="*/ 6857999 h 6857999"/>
              <a:gd name="connsiteX13" fmla="*/ 0 w 121920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7999">
                <a:moveTo>
                  <a:pt x="7783170" y="0"/>
                </a:moveTo>
                <a:lnTo>
                  <a:pt x="12192000" y="0"/>
                </a:lnTo>
                <a:lnTo>
                  <a:pt x="12192000" y="6857999"/>
                </a:lnTo>
                <a:lnTo>
                  <a:pt x="8852792" y="6857999"/>
                </a:lnTo>
                <a:lnTo>
                  <a:pt x="8985470" y="6735959"/>
                </a:lnTo>
                <a:cubicBezTo>
                  <a:pt x="9754697" y="5984857"/>
                  <a:pt x="10232243" y="4936354"/>
                  <a:pt x="10232243" y="3776315"/>
                </a:cubicBezTo>
                <a:cubicBezTo>
                  <a:pt x="10232243" y="2134414"/>
                  <a:pt x="9275569" y="715956"/>
                  <a:pt x="7889232" y="47950"/>
                </a:cubicBezTo>
                <a:close/>
                <a:moveTo>
                  <a:pt x="0" y="0"/>
                </a:moveTo>
                <a:lnTo>
                  <a:pt x="4408830" y="0"/>
                </a:lnTo>
                <a:lnTo>
                  <a:pt x="4302768" y="47950"/>
                </a:lnTo>
                <a:cubicBezTo>
                  <a:pt x="2916429" y="715956"/>
                  <a:pt x="1959755" y="2134414"/>
                  <a:pt x="1959755" y="3776315"/>
                </a:cubicBezTo>
                <a:cubicBezTo>
                  <a:pt x="1959755" y="4936354"/>
                  <a:pt x="2437301" y="5984857"/>
                  <a:pt x="3206528" y="6735959"/>
                </a:cubicBezTo>
                <a:lnTo>
                  <a:pt x="3339206" y="6857999"/>
                </a:lnTo>
                <a:lnTo>
                  <a:pt x="0" y="6857999"/>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Text Placeholder 2">
            <a:extLst>
              <a:ext uri="{FF2B5EF4-FFF2-40B4-BE49-F238E27FC236}">
                <a16:creationId xmlns:a16="http://schemas.microsoft.com/office/drawing/2014/main" id="{C3914349-C0B8-28DF-90F8-5E6D083FE893}"/>
              </a:ext>
            </a:extLst>
          </p:cNvPr>
          <p:cNvSpPr>
            <a:spLocks noGrp="1"/>
          </p:cNvSpPr>
          <p:nvPr>
            <p:ph type="body" idx="1"/>
          </p:nvPr>
        </p:nvSpPr>
        <p:spPr>
          <a:xfrm>
            <a:off x="3898642" y="5313785"/>
            <a:ext cx="4394716" cy="764778"/>
          </a:xfrm>
        </p:spPr>
        <p:txBody>
          <a:bodyPr lIns="0" tIns="0" rIns="0" bIns="0" anchor="t">
            <a:noAutofit/>
          </a:bodyPr>
          <a:lstStyle>
            <a:lvl1pPr marL="0" indent="0" algn="ctr">
              <a:lnSpc>
                <a:spcPct val="100000"/>
              </a:lnSpc>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5193AC60-CD84-E768-28B4-375CFF097099}"/>
              </a:ext>
            </a:extLst>
          </p:cNvPr>
          <p:cNvSpPr>
            <a:spLocks noGrp="1"/>
          </p:cNvSpPr>
          <p:nvPr>
            <p:ph type="title" hasCustomPrompt="1"/>
          </p:nvPr>
        </p:nvSpPr>
        <p:spPr>
          <a:xfrm>
            <a:off x="2611367" y="1161826"/>
            <a:ext cx="6969267" cy="3808207"/>
          </a:xfrm>
        </p:spPr>
        <p:txBody>
          <a:bodyPr lIns="0" tIns="0" rIns="0" bIns="0" anchor="b">
            <a:noAutofit/>
          </a:bodyPr>
          <a:lstStyle>
            <a:lvl1pPr algn="ctr">
              <a:defRPr sz="20000" b="1" i="0" baseline="0">
                <a:solidFill>
                  <a:schemeClr val="tx1"/>
                </a:solidFill>
                <a:latin typeface="+mj-lt"/>
                <a:cs typeface="Arial Black" panose="020B0604020202020204" pitchFamily="34" charset="0"/>
              </a:defRPr>
            </a:lvl1pPr>
          </a:lstStyle>
          <a:p>
            <a:r>
              <a:rPr lang="en-US" dirty="0"/>
              <a:t>##%</a:t>
            </a:r>
          </a:p>
        </p:txBody>
      </p:sp>
    </p:spTree>
    <p:extLst>
      <p:ext uri="{BB962C8B-B14F-4D97-AF65-F5344CB8AC3E}">
        <p14:creationId xmlns:p14="http://schemas.microsoft.com/office/powerpoint/2010/main" val="1188696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photo 19">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EFFF036-D459-D142-290E-9C1B19A24203}"/>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274474 w 4577463"/>
              <a:gd name="connsiteY7" fmla="*/ 586012 h 3698875"/>
              <a:gd name="connsiteX8" fmla="*/ 363537 w 4577463"/>
              <a:gd name="connsiteY8" fmla="*/ 520753 h 3698875"/>
              <a:gd name="connsiteX9" fmla="*/ 391698 w 4577463"/>
              <a:gd name="connsiteY9" fmla="*/ 572636 h 3698875"/>
              <a:gd name="connsiteX10" fmla="*/ 927495 w 4577463"/>
              <a:gd name="connsiteY10" fmla="*/ 857517 h 3698875"/>
              <a:gd name="connsiteX11" fmla="*/ 1573644 w 4577463"/>
              <a:gd name="connsiteY11" fmla="*/ 211368 h 3698875"/>
              <a:gd name="connsiteX12" fmla="*/ 1560517 w 4577463"/>
              <a:gd name="connsiteY12" fmla="*/ 81147 h 3698875"/>
              <a:gd name="connsiteX13" fmla="*/ 1545169 w 4577463"/>
              <a:gd name="connsiteY13" fmla="*/ 31706 h 3698875"/>
              <a:gd name="connsiteX14" fmla="*/ 1668191 w 4577463"/>
              <a:gd name="connsiteY14" fmla="*/ 13227 h 3698875"/>
              <a:gd name="connsiteX15" fmla="*/ 1934275 w 4577463"/>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147368" y="693734"/>
                  <a:pt x="209659" y="638373"/>
                  <a:pt x="274474" y="586012"/>
                </a:cubicBezTo>
                <a:lnTo>
                  <a:pt x="363537" y="520753"/>
                </a:lnTo>
                <a:lnTo>
                  <a:pt x="391698" y="572636"/>
                </a:lnTo>
                <a:cubicBezTo>
                  <a:pt x="507816" y="744513"/>
                  <a:pt x="704459" y="857517"/>
                  <a:pt x="927495" y="857517"/>
                </a:cubicBezTo>
                <a:cubicBezTo>
                  <a:pt x="1284353" y="857517"/>
                  <a:pt x="1573644" y="568226"/>
                  <a:pt x="1573644" y="211368"/>
                </a:cubicBezTo>
                <a:cubicBezTo>
                  <a:pt x="1573644" y="166761"/>
                  <a:pt x="1569124" y="123209"/>
                  <a:pt x="1560517" y="81147"/>
                </a:cubicBezTo>
                <a:lnTo>
                  <a:pt x="1545169" y="31706"/>
                </a:lnTo>
                <a:lnTo>
                  <a:pt x="1668191" y="13227"/>
                </a:lnTo>
                <a:cubicBezTo>
                  <a:pt x="1755699" y="4480"/>
                  <a:pt x="1844464" y="0"/>
                  <a:pt x="1934275" y="0"/>
                </a:cubicBez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lvl1pPr algn="ctr">
              <a:defRPr/>
            </a:lvl1pPr>
          </a:lstStyle>
          <a:p>
            <a:endParaRPr lang="en-US" dirty="0"/>
          </a:p>
        </p:txBody>
      </p:sp>
      <p:sp>
        <p:nvSpPr>
          <p:cNvPr id="2" name="Oval 1">
            <a:extLst>
              <a:ext uri="{FF2B5EF4-FFF2-40B4-BE49-F238E27FC236}">
                <a16:creationId xmlns:a16="http://schemas.microsoft.com/office/drawing/2014/main" id="{57F89ECF-F048-57F5-57EF-0CAB335C28F5}"/>
              </a:ext>
              <a:ext uri="{C183D7F6-B498-43B3-948B-1728B52AA6E4}">
                <adec:decorative xmlns:adec="http://schemas.microsoft.com/office/drawing/2017/decorative" val="1"/>
              </a:ext>
            </a:extLst>
          </p:cNvPr>
          <p:cNvSpPr/>
          <p:nvPr userDrawn="1"/>
        </p:nvSpPr>
        <p:spPr>
          <a:xfrm>
            <a:off x="281346" y="2724345"/>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4/20/2025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5434828" y="640077"/>
            <a:ext cx="5783472" cy="5573685"/>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548648" y="640078"/>
            <a:ext cx="4317028" cy="2084268"/>
          </a:xfrm>
        </p:spPr>
        <p:txBody>
          <a:bodyPr lIns="91440" tIns="91440" rIns="0" bIns="0">
            <a:noAutofit/>
          </a:bodyPr>
          <a:lstStyle>
            <a:lvl1pPr>
              <a:defRPr sz="3200" baseline="0"/>
            </a:lvl1pPr>
          </a:lstStyle>
          <a:p>
            <a:r>
              <a:rPr lang="en-US" dirty="0"/>
              <a:t>CLICK TO EDIT MASTER TITLE STYLE</a:t>
            </a:r>
          </a:p>
        </p:txBody>
      </p:sp>
    </p:spTree>
    <p:extLst>
      <p:ext uri="{BB962C8B-B14F-4D97-AF65-F5344CB8AC3E}">
        <p14:creationId xmlns:p14="http://schemas.microsoft.com/office/powerpoint/2010/main" val="27364219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photo 20">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041D3CD-4172-159B-50BA-195FCCAE119E}"/>
              </a:ext>
            </a:extLst>
          </p:cNvPr>
          <p:cNvSpPr>
            <a:spLocks noGrp="1"/>
          </p:cNvSpPr>
          <p:nvPr>
            <p:ph type="pic" sz="quarter" idx="17"/>
          </p:nvPr>
        </p:nvSpPr>
        <p:spPr>
          <a:xfrm>
            <a:off x="1" y="0"/>
            <a:ext cx="4089921" cy="4639206"/>
          </a:xfrm>
          <a:custGeom>
            <a:avLst/>
            <a:gdLst>
              <a:gd name="connsiteX0" fmla="*/ 0 w 4089921"/>
              <a:gd name="connsiteY0" fmla="*/ 0 h 4639206"/>
              <a:gd name="connsiteX1" fmla="*/ 3216644 w 4089921"/>
              <a:gd name="connsiteY1" fmla="*/ 0 h 4639206"/>
              <a:gd name="connsiteX2" fmla="*/ 3308243 w 4089921"/>
              <a:gd name="connsiteY2" fmla="*/ 83250 h 4639206"/>
              <a:gd name="connsiteX3" fmla="*/ 4089921 w 4089921"/>
              <a:gd name="connsiteY3" fmla="*/ 1970389 h 4639206"/>
              <a:gd name="connsiteX4" fmla="*/ 3308243 w 4089921"/>
              <a:gd name="connsiteY4" fmla="*/ 3857528 h 4639206"/>
              <a:gd name="connsiteX5" fmla="*/ 3279358 w 4089921"/>
              <a:gd name="connsiteY5" fmla="*/ 3883780 h 4639206"/>
              <a:gd name="connsiteX6" fmla="*/ 3254520 w 4089921"/>
              <a:gd name="connsiteY6" fmla="*/ 3853677 h 4639206"/>
              <a:gd name="connsiteX7" fmla="*/ 2797624 w 4089921"/>
              <a:gd name="connsiteY7" fmla="*/ 3664424 h 4639206"/>
              <a:gd name="connsiteX8" fmla="*/ 2151475 w 4089921"/>
              <a:gd name="connsiteY8" fmla="*/ 4310573 h 4639206"/>
              <a:gd name="connsiteX9" fmla="*/ 2164603 w 4089921"/>
              <a:gd name="connsiteY9" fmla="*/ 4440795 h 4639206"/>
              <a:gd name="connsiteX10" fmla="*/ 2190853 w 4089921"/>
              <a:gd name="connsiteY10" fmla="*/ 4525361 h 4639206"/>
              <a:gd name="connsiteX11" fmla="*/ 1958964 w 4089921"/>
              <a:gd name="connsiteY11" fmla="*/ 4584985 h 4639206"/>
              <a:gd name="connsiteX12" fmla="*/ 1421104 w 4089921"/>
              <a:gd name="connsiteY12" fmla="*/ 4639206 h 4639206"/>
              <a:gd name="connsiteX13" fmla="*/ 148987 w 4089921"/>
              <a:gd name="connsiteY13" fmla="*/ 4317094 h 4639206"/>
              <a:gd name="connsiteX14" fmla="*/ 0 w 4089921"/>
              <a:gd name="connsiteY14" fmla="*/ 4226582 h 463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9921" h="4639206">
                <a:moveTo>
                  <a:pt x="0" y="0"/>
                </a:moveTo>
                <a:lnTo>
                  <a:pt x="3216644" y="0"/>
                </a:lnTo>
                <a:lnTo>
                  <a:pt x="3308243" y="83250"/>
                </a:lnTo>
                <a:cubicBezTo>
                  <a:pt x="3791204" y="566211"/>
                  <a:pt x="4089921" y="1233416"/>
                  <a:pt x="4089921" y="1970389"/>
                </a:cubicBezTo>
                <a:cubicBezTo>
                  <a:pt x="4089921" y="2707363"/>
                  <a:pt x="3791204" y="3374567"/>
                  <a:pt x="3308243" y="3857528"/>
                </a:cubicBezTo>
                <a:lnTo>
                  <a:pt x="3279358" y="3883780"/>
                </a:lnTo>
                <a:lnTo>
                  <a:pt x="3254520" y="3853677"/>
                </a:lnTo>
                <a:cubicBezTo>
                  <a:pt x="3137590" y="3736747"/>
                  <a:pt x="2976053" y="3664424"/>
                  <a:pt x="2797624" y="3664424"/>
                </a:cubicBezTo>
                <a:cubicBezTo>
                  <a:pt x="2440766" y="3664424"/>
                  <a:pt x="2151475" y="3953715"/>
                  <a:pt x="2151475" y="4310573"/>
                </a:cubicBezTo>
                <a:cubicBezTo>
                  <a:pt x="2151475" y="4355180"/>
                  <a:pt x="2155995" y="4398732"/>
                  <a:pt x="2164603" y="4440795"/>
                </a:cubicBezTo>
                <a:lnTo>
                  <a:pt x="2190853" y="4525361"/>
                </a:lnTo>
                <a:lnTo>
                  <a:pt x="1958964" y="4584985"/>
                </a:lnTo>
                <a:cubicBezTo>
                  <a:pt x="1785230" y="4620536"/>
                  <a:pt x="1605347" y="4639206"/>
                  <a:pt x="1421104" y="4639206"/>
                </a:cubicBezTo>
                <a:cubicBezTo>
                  <a:pt x="960496" y="4639206"/>
                  <a:pt x="527141" y="4522520"/>
                  <a:pt x="148987" y="4317094"/>
                </a:cubicBezTo>
                <a:lnTo>
                  <a:pt x="0" y="422658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2" name="Oval 1">
            <a:extLst>
              <a:ext uri="{FF2B5EF4-FFF2-40B4-BE49-F238E27FC236}">
                <a16:creationId xmlns:a16="http://schemas.microsoft.com/office/drawing/2014/main" id="{CCA47180-C126-D9FC-1291-43F1766DE885}"/>
              </a:ext>
              <a:ext uri="{C183D7F6-B498-43B3-948B-1728B52AA6E4}">
                <adec:decorative xmlns:adec="http://schemas.microsoft.com/office/drawing/2017/decorative" val="1"/>
              </a:ext>
            </a:extLst>
          </p:cNvPr>
          <p:cNvSpPr/>
          <p:nvPr userDrawn="1"/>
        </p:nvSpPr>
        <p:spPr>
          <a:xfrm>
            <a:off x="2151476" y="3664424"/>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4/20/2025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4679577" y="5142155"/>
            <a:ext cx="6538723" cy="1071607"/>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4679577" y="640078"/>
            <a:ext cx="6538722" cy="4179348"/>
          </a:xfrm>
        </p:spPr>
        <p:txBody>
          <a:bodyPr lIns="91440" tIns="0" rIns="0" bIns="0" anchor="b">
            <a:noAutofit/>
          </a:bodyPr>
          <a:lstStyle>
            <a:lvl1pPr>
              <a:defRPr sz="20000" baseline="0"/>
            </a:lvl1pPr>
          </a:lstStyle>
          <a:p>
            <a:r>
              <a:rPr lang="en-US" dirty="0"/>
              <a:t>##%</a:t>
            </a:r>
          </a:p>
        </p:txBody>
      </p:sp>
    </p:spTree>
    <p:extLst>
      <p:ext uri="{BB962C8B-B14F-4D97-AF65-F5344CB8AC3E}">
        <p14:creationId xmlns:p14="http://schemas.microsoft.com/office/powerpoint/2010/main" val="625080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188802" y="0"/>
            <a:ext cx="6619138"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2" name="Date Placeholder 6">
            <a:extLst>
              <a:ext uri="{FF2B5EF4-FFF2-40B4-BE49-F238E27FC236}">
                <a16:creationId xmlns:a16="http://schemas.microsoft.com/office/drawing/2014/main" id="{1E3A5278-B5E1-FBBE-AF4B-151288A16699}"/>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t>4/20/2025</a:t>
            </a:fld>
            <a:endParaRPr lang="en-US" dirty="0"/>
          </a:p>
        </p:txBody>
      </p:sp>
      <p:sp>
        <p:nvSpPr>
          <p:cNvPr id="13" name="Footer Placeholder 7">
            <a:extLst>
              <a:ext uri="{FF2B5EF4-FFF2-40B4-BE49-F238E27FC236}">
                <a16:creationId xmlns:a16="http://schemas.microsoft.com/office/drawing/2014/main" id="{78D40854-7295-C18A-ECA9-35F0B7731B26}"/>
              </a:ext>
            </a:extLst>
          </p:cNvPr>
          <p:cNvSpPr>
            <a:spLocks noGrp="1"/>
          </p:cNvSpPr>
          <p:nvPr>
            <p:ph type="ftr" sz="quarter" idx="15"/>
          </p:nvPr>
        </p:nvSpPr>
        <p:spPr>
          <a:xfrm rot="16200000">
            <a:off x="9332362" y="3316833"/>
            <a:ext cx="5335225" cy="384055"/>
          </a:xfrm>
        </p:spPr>
        <p:txBody>
          <a:bodyPr/>
          <a:lstStyle/>
          <a:p>
            <a:r>
              <a:rPr lang="en-US"/>
              <a:t>Sample Footer Text</a:t>
            </a:r>
            <a:endParaRPr lang="en-US" dirty="0"/>
          </a:p>
        </p:txBody>
      </p:sp>
      <p:sp>
        <p:nvSpPr>
          <p:cNvPr id="14" name="Slide Number Placeholder 8">
            <a:extLst>
              <a:ext uri="{FF2B5EF4-FFF2-40B4-BE49-F238E27FC236}">
                <a16:creationId xmlns:a16="http://schemas.microsoft.com/office/drawing/2014/main" id="{EA127F09-58C9-5029-F86D-539EE848D4E6}"/>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8" y="4795730"/>
            <a:ext cx="4056192" cy="1380744"/>
          </a:xfrm>
        </p:spPr>
        <p:txBody>
          <a:bodyPr anchor="b">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8" y="640079"/>
            <a:ext cx="4056192" cy="3737921"/>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1719151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Photo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A26D96A-42E4-8591-AB40-44F5803CFF68}"/>
              </a:ext>
            </a:extLst>
          </p:cNvPr>
          <p:cNvSpPr>
            <a:spLocks noGrp="1"/>
          </p:cNvSpPr>
          <p:nvPr>
            <p:ph type="pic" idx="10"/>
          </p:nvPr>
        </p:nvSpPr>
        <p:spPr>
          <a:xfrm>
            <a:off x="6096000" y="0"/>
            <a:ext cx="609600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8648" y="5557298"/>
            <a:ext cx="5091864" cy="883258"/>
          </a:xfrm>
        </p:spPr>
        <p:txBody>
          <a:bodyPr lIns="91440" tIns="91440" rIns="0" bIns="0" anchor="t">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548648" y="417444"/>
            <a:ext cx="5091864" cy="4890965"/>
          </a:xfrm>
        </p:spPr>
        <p:txBody>
          <a:bodyPr lIns="91440" tIns="91440" rIns="0" bIns="0" anchor="b">
            <a:noAutofit/>
          </a:bodyPr>
          <a:lstStyle>
            <a:lvl1pPr algn="l">
              <a:defRPr sz="3600" cap="all" baseline="0"/>
            </a:lvl1pPr>
          </a:lstStyle>
          <a:p>
            <a:r>
              <a:rPr lang="en-US" dirty="0"/>
              <a:t>CLICK TO EDIT MASTER TITLE STYLE</a:t>
            </a:r>
          </a:p>
        </p:txBody>
      </p:sp>
    </p:spTree>
    <p:extLst>
      <p:ext uri="{BB962C8B-B14F-4D97-AF65-F5344CB8AC3E}">
        <p14:creationId xmlns:p14="http://schemas.microsoft.com/office/powerpoint/2010/main" val="350237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alpha val="99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7DE541-D546-A518-2627-DF4D33C643AA}"/>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EE2A7A0-B9EE-41A8-8016-28E5803F20B2}" type="datetime1">
              <a:rPr lang="en-US" smtClean="0"/>
              <a:pPr/>
              <a:t>4/20/2025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640077"/>
            <a:ext cx="7763256" cy="594637"/>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1630067"/>
            <a:ext cx="7772400" cy="4572000"/>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4096835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4/20/2025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0080" y="2662000"/>
            <a:ext cx="8467558" cy="3554565"/>
          </a:xfrm>
        </p:spPr>
        <p:txBody>
          <a:bodyPr>
            <a:normAutofit/>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40080" y="664108"/>
            <a:ext cx="8467558" cy="1554480"/>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994203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3">
            <a:extLst>
              <a:ext uri="{FF2B5EF4-FFF2-40B4-BE49-F238E27FC236}">
                <a16:creationId xmlns:a16="http://schemas.microsoft.com/office/drawing/2014/main" id="{CDCDB3F9-C083-E428-E97B-C0CC63BC020A}"/>
              </a:ext>
            </a:extLst>
          </p:cNvPr>
          <p:cNvSpPr>
            <a:spLocks noGrp="1"/>
          </p:cNvSpPr>
          <p:nvPr>
            <p:ph type="dt" sz="half" idx="2"/>
          </p:nvPr>
        </p:nvSpPr>
        <p:spPr>
          <a:xfrm rot="16200000">
            <a:off x="11577948" y="230006"/>
            <a:ext cx="844062" cy="384047"/>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91CE83-67BA-4B15-B48A-7DC5C0636664}" type="datetime1">
              <a:rPr lang="en-US" smtClean="0"/>
              <a:pPr/>
              <a:t>4/20/2025</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9313725" y="3338288"/>
            <a:ext cx="5372505" cy="384047"/>
          </a:xfrm>
          <a:prstGeom prst="rect">
            <a:avLst/>
          </a:prstGeom>
          <a:noFill/>
        </p:spPr>
        <p:txBody>
          <a:bodyPr vert="horz" lIns="210312" tIns="45720" rIns="91440" bIns="45720" rtlCol="0" anchor="ctr"/>
          <a:lstStyle>
            <a:lvl1pPr algn="l">
              <a:defRPr sz="1200" b="1" cap="all" spc="300" baseline="0">
                <a:solidFill>
                  <a:schemeClr val="tx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679259" y="6345258"/>
            <a:ext cx="641433" cy="384048"/>
          </a:xfrm>
          <a:prstGeom prst="rect">
            <a:avLst/>
          </a:prstGeom>
        </p:spPr>
        <p:txBody>
          <a:bodyPr vert="horz" lIns="91440" tIns="45720" rIns="91440" bIns="45720" rtlCol="0" anchor="ctr"/>
          <a:lstStyle>
            <a:lvl1pPr algn="ctr">
              <a:defRPr sz="1400">
                <a:solidFill>
                  <a:schemeClr val="tx1"/>
                </a:solidFill>
              </a:defRPr>
            </a:lvl1pPr>
          </a:lstStyle>
          <a:p>
            <a:fld id="{09A01C0A-2BB6-49E7-91A3-DCB9F9F59583}" type="slidenum">
              <a:rPr lang="en-US" smtClean="0"/>
              <a:pPr/>
              <a:t>‹#›</a:t>
            </a:fld>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25490" y="2220977"/>
            <a:ext cx="10953964" cy="3955986"/>
          </a:xfrm>
          <a:prstGeom prst="rect">
            <a:avLst/>
          </a:prstGeom>
        </p:spPr>
        <p:txBody>
          <a:bodyPr vert="horz" lIns="9144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27058" y="640080"/>
            <a:ext cx="10953964" cy="1095059"/>
          </a:xfrm>
          <a:prstGeom prst="rect">
            <a:avLst/>
          </a:prstGeom>
        </p:spPr>
        <p:txBody>
          <a:bodyPr vert="horz" lIns="91440" tIns="9144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327773162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81"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2" r:id="rId52"/>
    <p:sldLayoutId id="2147483783" r:id="rId53"/>
    <p:sldLayoutId id="2147483784" r:id="rId54"/>
    <p:sldLayoutId id="2147483785" r:id="rId55"/>
    <p:sldLayoutId id="2147483786" r:id="rId56"/>
  </p:sldLayoutIdLst>
  <p:hf hdr="0" ftr="0"/>
  <p:txStyles>
    <p:title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6" orient="horz" pos="2160" userDrawn="1">
          <p15:clr>
            <a:srgbClr val="A4A3A4"/>
          </p15:clr>
        </p15:guide>
        <p15:guide id="27" orient="horz" pos="1152" userDrawn="1">
          <p15:clr>
            <a:srgbClr val="547EBF"/>
          </p15:clr>
        </p15:guide>
        <p15:guide id="28" pos="7440" userDrawn="1">
          <p15:clr>
            <a:srgbClr val="547EBF"/>
          </p15:clr>
        </p15:guide>
        <p15:guide id="29" orient="horz" pos="4080" userDrawn="1">
          <p15:clr>
            <a:srgbClr val="547EBF"/>
          </p15:clr>
        </p15:guide>
        <p15:guide id="30" userDrawn="1">
          <p15:clr>
            <a:srgbClr val="547EBF"/>
          </p15:clr>
        </p15:guide>
        <p15:guide id="31" pos="7680" userDrawn="1">
          <p15:clr>
            <a:srgbClr val="547EBF"/>
          </p15:clr>
        </p15:guide>
        <p15:guide id="32" pos="528" userDrawn="1">
          <p15:clr>
            <a:srgbClr val="547EBF"/>
          </p15:clr>
        </p15:guide>
        <p15:guide id="33" pos="6912" userDrawn="1">
          <p15:clr>
            <a:srgbClr val="547EBF"/>
          </p15:clr>
        </p15:guide>
        <p15:guide id="34" orient="horz" pos="240" userDrawn="1">
          <p15:clr>
            <a:srgbClr val="547EBF"/>
          </p15:clr>
        </p15:guide>
        <p15:guide id="3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7.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548648" y="2893324"/>
            <a:ext cx="5091864" cy="1071351"/>
          </a:xfrm>
        </p:spPr>
        <p:txBody>
          <a:bodyPr anchor="b"/>
          <a:lstStyle/>
          <a:p>
            <a:r>
              <a:rPr lang="en-US" sz="4400" dirty="0"/>
              <a:t>SC1015 Mini Project</a:t>
            </a:r>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548648" y="5414555"/>
            <a:ext cx="5091864" cy="883258"/>
          </a:xfrm>
        </p:spPr>
        <p:txBody>
          <a:bodyPr/>
          <a:lstStyle/>
          <a:p>
            <a:r>
              <a:rPr lang="en-US" sz="1800" dirty="0"/>
              <a:t>Lim </a:t>
            </a:r>
            <a:r>
              <a:rPr lang="en-US" sz="1800" dirty="0" err="1"/>
              <a:t>wei</a:t>
            </a:r>
            <a:r>
              <a:rPr lang="en-US" sz="1800" dirty="0"/>
              <a:t> </a:t>
            </a:r>
            <a:r>
              <a:rPr lang="en-US" sz="1800" dirty="0" err="1"/>
              <a:t>jian,</a:t>
            </a:r>
            <a:r>
              <a:rPr lang="en-US" sz="1800" dirty="0"/>
              <a:t> David U2430324H</a:t>
            </a:r>
          </a:p>
          <a:p>
            <a:r>
              <a:rPr lang="en-US" sz="1800" dirty="0"/>
              <a:t>See Pei </a:t>
            </a:r>
            <a:r>
              <a:rPr lang="en-US" sz="1800" dirty="0" err="1"/>
              <a:t>jin</a:t>
            </a:r>
            <a:r>
              <a:rPr lang="en-US" sz="1800" dirty="0"/>
              <a:t>, </a:t>
            </a:r>
            <a:r>
              <a:rPr lang="en-US" sz="1800" dirty="0" err="1"/>
              <a:t>ernest</a:t>
            </a:r>
            <a:r>
              <a:rPr lang="en-US" sz="1800" dirty="0"/>
              <a:t> U2430223J</a:t>
            </a:r>
          </a:p>
          <a:p>
            <a:r>
              <a:rPr lang="en-US" sz="1800" dirty="0"/>
              <a:t>Lab ECDS group 2</a:t>
            </a:r>
          </a:p>
          <a:p>
            <a:endParaRPr lang="en-US" sz="1800" dirty="0"/>
          </a:p>
        </p:txBody>
      </p:sp>
      <p:pic>
        <p:nvPicPr>
          <p:cNvPr id="7" name="Picture Placeholder 6" descr="High angle view of a city&#10;&#10;AI-generated content may be incorrect.">
            <a:extLst>
              <a:ext uri="{FF2B5EF4-FFF2-40B4-BE49-F238E27FC236}">
                <a16:creationId xmlns:a16="http://schemas.microsoft.com/office/drawing/2014/main" id="{208FC968-8400-BCFF-9FCF-388630DFAB29}"/>
              </a:ext>
            </a:extLst>
          </p:cNvPr>
          <p:cNvPicPr>
            <a:picLocks noGrp="1" noChangeAspect="1"/>
          </p:cNvPicPr>
          <p:nvPr>
            <p:ph type="pic" idx="10"/>
          </p:nvPr>
        </p:nvPicPr>
        <p:blipFill>
          <a:blip r:embed="rId3"/>
          <a:srcRect l="25015" r="25015"/>
          <a:stretch>
            <a:fillRect/>
          </a:stretch>
        </p:blipFill>
        <p:spPr/>
      </p:pic>
      <p:sp>
        <p:nvSpPr>
          <p:cNvPr id="9" name="Text Placeholder 3">
            <a:extLst>
              <a:ext uri="{FF2B5EF4-FFF2-40B4-BE49-F238E27FC236}">
                <a16:creationId xmlns:a16="http://schemas.microsoft.com/office/drawing/2014/main" id="{4BD6E268-F054-F1FB-A9F1-B1679E05B16A}"/>
              </a:ext>
            </a:extLst>
          </p:cNvPr>
          <p:cNvSpPr txBox="1">
            <a:spLocks/>
          </p:cNvSpPr>
          <p:nvPr/>
        </p:nvSpPr>
        <p:spPr>
          <a:xfrm>
            <a:off x="548648" y="3879180"/>
            <a:ext cx="4836152" cy="54951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HDB Resale Flat Price Analysis in Singapore</a:t>
            </a:r>
          </a:p>
        </p:txBody>
      </p:sp>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B858A-3F88-EF33-EFB2-9E305F3AF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934B5-82E4-024F-53BF-1527D4237612}"/>
              </a:ext>
            </a:extLst>
          </p:cNvPr>
          <p:cNvSpPr>
            <a:spLocks noGrp="1"/>
          </p:cNvSpPr>
          <p:nvPr>
            <p:ph type="title"/>
          </p:nvPr>
        </p:nvSpPr>
        <p:spPr>
          <a:xfrm>
            <a:off x="582766" y="312533"/>
            <a:ext cx="10892430" cy="581395"/>
          </a:xfrm>
        </p:spPr>
        <p:txBody>
          <a:bodyPr/>
          <a:lstStyle/>
          <a:p>
            <a:r>
              <a:rPr lang="en-US" sz="3200" b="1" dirty="0"/>
              <a:t>Dropping of irrelevant columns </a:t>
            </a:r>
          </a:p>
        </p:txBody>
      </p:sp>
      <p:sp>
        <p:nvSpPr>
          <p:cNvPr id="4" name="Date Placeholder 3">
            <a:extLst>
              <a:ext uri="{FF2B5EF4-FFF2-40B4-BE49-F238E27FC236}">
                <a16:creationId xmlns:a16="http://schemas.microsoft.com/office/drawing/2014/main" id="{D703A64F-0E98-4364-1767-4CBFCDD699F2}"/>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D26C49E7-E9E4-08F2-521F-60C6CD0B7FB8}"/>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10</a:t>
            </a:fld>
            <a:endParaRPr lang="en-US" dirty="0"/>
          </a:p>
        </p:txBody>
      </p:sp>
      <p:sp>
        <p:nvSpPr>
          <p:cNvPr id="8" name="Text Placeholder 3">
            <a:extLst>
              <a:ext uri="{FF2B5EF4-FFF2-40B4-BE49-F238E27FC236}">
                <a16:creationId xmlns:a16="http://schemas.microsoft.com/office/drawing/2014/main" id="{46C9E3BC-F481-1E78-9D01-2344750EA65A}"/>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pic>
        <p:nvPicPr>
          <p:cNvPr id="3" name="Picture 2">
            <a:extLst>
              <a:ext uri="{FF2B5EF4-FFF2-40B4-BE49-F238E27FC236}">
                <a16:creationId xmlns:a16="http://schemas.microsoft.com/office/drawing/2014/main" id="{138E4E7B-5CE4-2D8D-CDC7-CE8C9BA0648C}"/>
              </a:ext>
            </a:extLst>
          </p:cNvPr>
          <p:cNvPicPr>
            <a:picLocks noChangeAspect="1"/>
          </p:cNvPicPr>
          <p:nvPr/>
        </p:nvPicPr>
        <p:blipFill>
          <a:blip r:embed="rId2"/>
          <a:stretch>
            <a:fillRect/>
          </a:stretch>
        </p:blipFill>
        <p:spPr>
          <a:xfrm>
            <a:off x="0" y="2379074"/>
            <a:ext cx="11807951" cy="2249957"/>
          </a:xfrm>
          <a:prstGeom prst="rect">
            <a:avLst/>
          </a:prstGeom>
        </p:spPr>
      </p:pic>
      <p:sp>
        <p:nvSpPr>
          <p:cNvPr id="6" name="Arrow: Down 5">
            <a:extLst>
              <a:ext uri="{FF2B5EF4-FFF2-40B4-BE49-F238E27FC236}">
                <a16:creationId xmlns:a16="http://schemas.microsoft.com/office/drawing/2014/main" id="{2851B01E-AD86-DC4E-8951-337ABF2485CA}"/>
              </a:ext>
            </a:extLst>
          </p:cNvPr>
          <p:cNvSpPr/>
          <p:nvPr/>
        </p:nvSpPr>
        <p:spPr>
          <a:xfrm>
            <a:off x="2797791" y="2107349"/>
            <a:ext cx="361666" cy="543450"/>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6B2292F6-29D8-0220-F04C-557CDF38440E}"/>
              </a:ext>
            </a:extLst>
          </p:cNvPr>
          <p:cNvSpPr/>
          <p:nvPr/>
        </p:nvSpPr>
        <p:spPr>
          <a:xfrm>
            <a:off x="4110251" y="2107349"/>
            <a:ext cx="361666" cy="543450"/>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76464C11-E363-AF7C-E1C3-F7864E29DCE6}"/>
              </a:ext>
            </a:extLst>
          </p:cNvPr>
          <p:cNvSpPr/>
          <p:nvPr/>
        </p:nvSpPr>
        <p:spPr>
          <a:xfrm>
            <a:off x="8604913" y="2107349"/>
            <a:ext cx="361666" cy="543450"/>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28234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F654B-16D2-30BB-E587-FA0FC62E3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3B8AE-06B6-0E19-3872-C0CEEB35F5CA}"/>
              </a:ext>
            </a:extLst>
          </p:cNvPr>
          <p:cNvSpPr>
            <a:spLocks noGrp="1"/>
          </p:cNvSpPr>
          <p:nvPr>
            <p:ph type="title"/>
          </p:nvPr>
        </p:nvSpPr>
        <p:spPr>
          <a:xfrm>
            <a:off x="582766" y="312533"/>
            <a:ext cx="10892430" cy="581395"/>
          </a:xfrm>
        </p:spPr>
        <p:txBody>
          <a:bodyPr/>
          <a:lstStyle/>
          <a:p>
            <a:r>
              <a:rPr lang="en-US" dirty="0"/>
              <a:t>Converting Remaining Lease to Float</a:t>
            </a:r>
          </a:p>
        </p:txBody>
      </p:sp>
      <p:sp>
        <p:nvSpPr>
          <p:cNvPr id="4" name="Date Placeholder 3">
            <a:extLst>
              <a:ext uri="{FF2B5EF4-FFF2-40B4-BE49-F238E27FC236}">
                <a16:creationId xmlns:a16="http://schemas.microsoft.com/office/drawing/2014/main" id="{9E47944D-2B49-BD99-3FFC-6BD40B40F0B9}"/>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6A418904-B8E0-773C-8A03-2E178B45DC2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11</a:t>
            </a:fld>
            <a:endParaRPr lang="en-US" dirty="0"/>
          </a:p>
        </p:txBody>
      </p:sp>
      <p:sp>
        <p:nvSpPr>
          <p:cNvPr id="8" name="Text Placeholder 3">
            <a:extLst>
              <a:ext uri="{FF2B5EF4-FFF2-40B4-BE49-F238E27FC236}">
                <a16:creationId xmlns:a16="http://schemas.microsoft.com/office/drawing/2014/main" id="{27C4C9E9-16E7-E87F-EDCC-579951B502E6}"/>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pic>
        <p:nvPicPr>
          <p:cNvPr id="3" name="Picture 2">
            <a:extLst>
              <a:ext uri="{FF2B5EF4-FFF2-40B4-BE49-F238E27FC236}">
                <a16:creationId xmlns:a16="http://schemas.microsoft.com/office/drawing/2014/main" id="{0C6BAAF9-A941-6D5D-7E95-6275E3A3081E}"/>
              </a:ext>
            </a:extLst>
          </p:cNvPr>
          <p:cNvPicPr>
            <a:picLocks noChangeAspect="1"/>
          </p:cNvPicPr>
          <p:nvPr/>
        </p:nvPicPr>
        <p:blipFill>
          <a:blip r:embed="rId2"/>
          <a:stretch>
            <a:fillRect/>
          </a:stretch>
        </p:blipFill>
        <p:spPr>
          <a:xfrm>
            <a:off x="0" y="2379074"/>
            <a:ext cx="11807951" cy="2249957"/>
          </a:xfrm>
          <a:prstGeom prst="rect">
            <a:avLst/>
          </a:prstGeom>
        </p:spPr>
      </p:pic>
      <p:sp>
        <p:nvSpPr>
          <p:cNvPr id="9" name="Arrow: Up 8">
            <a:extLst>
              <a:ext uri="{FF2B5EF4-FFF2-40B4-BE49-F238E27FC236}">
                <a16:creationId xmlns:a16="http://schemas.microsoft.com/office/drawing/2014/main" id="{C9137BEB-373B-10F6-9E6D-D6A095D9BA90}"/>
              </a:ext>
            </a:extLst>
          </p:cNvPr>
          <p:cNvSpPr/>
          <p:nvPr/>
        </p:nvSpPr>
        <p:spPr>
          <a:xfrm>
            <a:off x="9956042" y="4629031"/>
            <a:ext cx="668740" cy="1014318"/>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1AD51313-DC8F-A08E-65D7-D2677E949B8F}"/>
              </a:ext>
            </a:extLst>
          </p:cNvPr>
          <p:cNvPicPr>
            <a:picLocks noChangeAspect="1"/>
          </p:cNvPicPr>
          <p:nvPr/>
        </p:nvPicPr>
        <p:blipFill>
          <a:blip r:embed="rId3"/>
          <a:stretch>
            <a:fillRect/>
          </a:stretch>
        </p:blipFill>
        <p:spPr>
          <a:xfrm>
            <a:off x="6907617" y="5019149"/>
            <a:ext cx="3048425" cy="1743318"/>
          </a:xfrm>
          <a:prstGeom prst="rect">
            <a:avLst/>
          </a:prstGeom>
        </p:spPr>
      </p:pic>
    </p:spTree>
    <p:extLst>
      <p:ext uri="{BB962C8B-B14F-4D97-AF65-F5344CB8AC3E}">
        <p14:creationId xmlns:p14="http://schemas.microsoft.com/office/powerpoint/2010/main" val="2864996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79D19-49A3-13CA-EC3B-1BCCE9998C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733D8-1FD1-1857-C453-48538E875937}"/>
              </a:ext>
            </a:extLst>
          </p:cNvPr>
          <p:cNvSpPr>
            <a:spLocks noGrp="1"/>
          </p:cNvSpPr>
          <p:nvPr>
            <p:ph type="title"/>
          </p:nvPr>
        </p:nvSpPr>
        <p:spPr>
          <a:xfrm>
            <a:off x="582766" y="312533"/>
            <a:ext cx="10892430" cy="581395"/>
          </a:xfrm>
        </p:spPr>
        <p:txBody>
          <a:bodyPr/>
          <a:lstStyle/>
          <a:p>
            <a:r>
              <a:rPr lang="en-US" sz="3200" b="1" dirty="0"/>
              <a:t>Creating a New Variable: Price per square Meter</a:t>
            </a:r>
          </a:p>
        </p:txBody>
      </p:sp>
      <p:sp>
        <p:nvSpPr>
          <p:cNvPr id="4" name="Date Placeholder 3">
            <a:extLst>
              <a:ext uri="{FF2B5EF4-FFF2-40B4-BE49-F238E27FC236}">
                <a16:creationId xmlns:a16="http://schemas.microsoft.com/office/drawing/2014/main" id="{55143644-63C8-D0C2-CD70-97E4FF438E48}"/>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36AAEA6D-E646-5E37-F4C8-9F49452AFFB3}"/>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12</a:t>
            </a:fld>
            <a:endParaRPr lang="en-US" dirty="0"/>
          </a:p>
        </p:txBody>
      </p:sp>
      <p:sp>
        <p:nvSpPr>
          <p:cNvPr id="8" name="Text Placeholder 3">
            <a:extLst>
              <a:ext uri="{FF2B5EF4-FFF2-40B4-BE49-F238E27FC236}">
                <a16:creationId xmlns:a16="http://schemas.microsoft.com/office/drawing/2014/main" id="{DAC8E2F6-636E-30B4-8E30-23FA20EBDB7B}"/>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pic>
        <p:nvPicPr>
          <p:cNvPr id="10" name="Picture 9">
            <a:extLst>
              <a:ext uri="{FF2B5EF4-FFF2-40B4-BE49-F238E27FC236}">
                <a16:creationId xmlns:a16="http://schemas.microsoft.com/office/drawing/2014/main" id="{ABA9C1DB-955B-8EE3-6DF0-181EA2D3CFAC}"/>
              </a:ext>
            </a:extLst>
          </p:cNvPr>
          <p:cNvPicPr>
            <a:picLocks noChangeAspect="1"/>
          </p:cNvPicPr>
          <p:nvPr/>
        </p:nvPicPr>
        <p:blipFill>
          <a:blip r:embed="rId2"/>
          <a:stretch>
            <a:fillRect/>
          </a:stretch>
        </p:blipFill>
        <p:spPr>
          <a:xfrm>
            <a:off x="2445475" y="3578219"/>
            <a:ext cx="7301050" cy="2406491"/>
          </a:xfrm>
          <a:prstGeom prst="rect">
            <a:avLst/>
          </a:prstGeom>
        </p:spPr>
      </p:pic>
      <p:pic>
        <p:nvPicPr>
          <p:cNvPr id="12" name="Picture 11">
            <a:extLst>
              <a:ext uri="{FF2B5EF4-FFF2-40B4-BE49-F238E27FC236}">
                <a16:creationId xmlns:a16="http://schemas.microsoft.com/office/drawing/2014/main" id="{7C7A9328-F4C6-5F6D-74CF-603948787524}"/>
              </a:ext>
            </a:extLst>
          </p:cNvPr>
          <p:cNvPicPr>
            <a:picLocks noChangeAspect="1"/>
          </p:cNvPicPr>
          <p:nvPr/>
        </p:nvPicPr>
        <p:blipFill>
          <a:blip r:embed="rId3"/>
          <a:stretch>
            <a:fillRect/>
          </a:stretch>
        </p:blipFill>
        <p:spPr>
          <a:xfrm>
            <a:off x="4228839" y="1898191"/>
            <a:ext cx="3734321" cy="809738"/>
          </a:xfrm>
          <a:prstGeom prst="rect">
            <a:avLst/>
          </a:prstGeom>
        </p:spPr>
      </p:pic>
      <p:sp>
        <p:nvSpPr>
          <p:cNvPr id="13" name="Arrow: Left 12">
            <a:extLst>
              <a:ext uri="{FF2B5EF4-FFF2-40B4-BE49-F238E27FC236}">
                <a16:creationId xmlns:a16="http://schemas.microsoft.com/office/drawing/2014/main" id="{40697072-856E-29B8-1702-7CED26E6F1D8}"/>
              </a:ext>
            </a:extLst>
          </p:cNvPr>
          <p:cNvSpPr/>
          <p:nvPr/>
        </p:nvSpPr>
        <p:spPr>
          <a:xfrm>
            <a:off x="9746525" y="3794078"/>
            <a:ext cx="1392071" cy="581395"/>
          </a:xfrm>
          <a:prstGeom prst="lef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81600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F022D-BA77-B024-B67D-483AFE58B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E7A47-4CC3-D69C-59BA-00134A3321EF}"/>
              </a:ext>
            </a:extLst>
          </p:cNvPr>
          <p:cNvSpPr>
            <a:spLocks noGrp="1"/>
          </p:cNvSpPr>
          <p:nvPr>
            <p:ph type="title"/>
          </p:nvPr>
        </p:nvSpPr>
        <p:spPr>
          <a:xfrm>
            <a:off x="582766" y="312533"/>
            <a:ext cx="10892430" cy="581395"/>
          </a:xfrm>
        </p:spPr>
        <p:txBody>
          <a:bodyPr/>
          <a:lstStyle/>
          <a:p>
            <a:r>
              <a:rPr lang="en-US" sz="3200" b="1" dirty="0"/>
              <a:t>One hot encoding for categorical data</a:t>
            </a:r>
          </a:p>
        </p:txBody>
      </p:sp>
      <p:sp>
        <p:nvSpPr>
          <p:cNvPr id="4" name="Date Placeholder 3">
            <a:extLst>
              <a:ext uri="{FF2B5EF4-FFF2-40B4-BE49-F238E27FC236}">
                <a16:creationId xmlns:a16="http://schemas.microsoft.com/office/drawing/2014/main" id="{F6106E34-E8EC-3F83-A6DF-025A909F3893}"/>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FF006D4A-D78A-F32A-D290-A1871FB0E7B0}"/>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13</a:t>
            </a:fld>
            <a:endParaRPr lang="en-US" dirty="0"/>
          </a:p>
        </p:txBody>
      </p:sp>
      <p:sp>
        <p:nvSpPr>
          <p:cNvPr id="8" name="Text Placeholder 3">
            <a:extLst>
              <a:ext uri="{FF2B5EF4-FFF2-40B4-BE49-F238E27FC236}">
                <a16:creationId xmlns:a16="http://schemas.microsoft.com/office/drawing/2014/main" id="{00310867-0941-32E7-AABA-898F01B824BF}"/>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sp>
        <p:nvSpPr>
          <p:cNvPr id="3" name="Text Placeholder 3">
            <a:extLst>
              <a:ext uri="{FF2B5EF4-FFF2-40B4-BE49-F238E27FC236}">
                <a16:creationId xmlns:a16="http://schemas.microsoft.com/office/drawing/2014/main" id="{FE50963D-03D0-B455-A8ED-FE1631D4E43C}"/>
              </a:ext>
            </a:extLst>
          </p:cNvPr>
          <p:cNvSpPr txBox="1">
            <a:spLocks/>
          </p:cNvSpPr>
          <p:nvPr/>
        </p:nvSpPr>
        <p:spPr>
          <a:xfrm>
            <a:off x="861577" y="1612569"/>
            <a:ext cx="8794213" cy="1645836"/>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t>One Hot Encoding is a method for converting categorical variables into a binary format.</a:t>
            </a:r>
          </a:p>
          <a:p>
            <a:pPr marL="285750" indent="-285750">
              <a:buFont typeface="Arial" panose="020B0604020202020204" pitchFamily="34" charset="0"/>
              <a:buChar char="•"/>
            </a:pPr>
            <a:r>
              <a:rPr lang="en-US" sz="1800" b="1" dirty="0"/>
              <a:t>The primary purpose of One Hot Encoding is to ensure that categorical data can be effectively used in machine learning models.</a:t>
            </a:r>
          </a:p>
        </p:txBody>
      </p:sp>
      <p:pic>
        <p:nvPicPr>
          <p:cNvPr id="7" name="Picture 6">
            <a:extLst>
              <a:ext uri="{FF2B5EF4-FFF2-40B4-BE49-F238E27FC236}">
                <a16:creationId xmlns:a16="http://schemas.microsoft.com/office/drawing/2014/main" id="{469E497B-B2A3-022C-A896-0AFEEA560687}"/>
              </a:ext>
            </a:extLst>
          </p:cNvPr>
          <p:cNvPicPr>
            <a:picLocks noChangeAspect="1"/>
          </p:cNvPicPr>
          <p:nvPr/>
        </p:nvPicPr>
        <p:blipFill>
          <a:blip r:embed="rId2"/>
          <a:stretch>
            <a:fillRect/>
          </a:stretch>
        </p:blipFill>
        <p:spPr>
          <a:xfrm>
            <a:off x="1522460" y="3977046"/>
            <a:ext cx="1759424" cy="1759424"/>
          </a:xfrm>
          <a:prstGeom prst="rect">
            <a:avLst/>
          </a:prstGeom>
        </p:spPr>
      </p:pic>
      <p:pic>
        <p:nvPicPr>
          <p:cNvPr id="11" name="Picture 10">
            <a:extLst>
              <a:ext uri="{FF2B5EF4-FFF2-40B4-BE49-F238E27FC236}">
                <a16:creationId xmlns:a16="http://schemas.microsoft.com/office/drawing/2014/main" id="{2D20D5B8-6940-F9AE-EBCB-87679ACE7A6D}"/>
              </a:ext>
            </a:extLst>
          </p:cNvPr>
          <p:cNvPicPr>
            <a:picLocks noChangeAspect="1"/>
          </p:cNvPicPr>
          <p:nvPr/>
        </p:nvPicPr>
        <p:blipFill>
          <a:blip r:embed="rId3"/>
          <a:stretch>
            <a:fillRect/>
          </a:stretch>
        </p:blipFill>
        <p:spPr>
          <a:xfrm>
            <a:off x="5149269" y="3977046"/>
            <a:ext cx="1759424" cy="1759424"/>
          </a:xfrm>
          <a:prstGeom prst="rect">
            <a:avLst/>
          </a:prstGeom>
        </p:spPr>
      </p:pic>
      <p:pic>
        <p:nvPicPr>
          <p:cNvPr id="15" name="Picture 14">
            <a:extLst>
              <a:ext uri="{FF2B5EF4-FFF2-40B4-BE49-F238E27FC236}">
                <a16:creationId xmlns:a16="http://schemas.microsoft.com/office/drawing/2014/main" id="{46A03C0B-858C-85C7-EA6A-8A45035D122B}"/>
              </a:ext>
            </a:extLst>
          </p:cNvPr>
          <p:cNvPicPr>
            <a:picLocks noChangeAspect="1"/>
          </p:cNvPicPr>
          <p:nvPr/>
        </p:nvPicPr>
        <p:blipFill>
          <a:blip r:embed="rId4"/>
          <a:stretch>
            <a:fillRect/>
          </a:stretch>
        </p:blipFill>
        <p:spPr>
          <a:xfrm>
            <a:off x="8776078" y="3977046"/>
            <a:ext cx="1759425" cy="1759425"/>
          </a:xfrm>
          <a:prstGeom prst="rect">
            <a:avLst/>
          </a:prstGeom>
        </p:spPr>
      </p:pic>
      <p:sp>
        <p:nvSpPr>
          <p:cNvPr id="16" name="Text Placeholder 3">
            <a:extLst>
              <a:ext uri="{FF2B5EF4-FFF2-40B4-BE49-F238E27FC236}">
                <a16:creationId xmlns:a16="http://schemas.microsoft.com/office/drawing/2014/main" id="{F7983E3A-B17B-BE7B-D4BE-33A696643431}"/>
              </a:ext>
            </a:extLst>
          </p:cNvPr>
          <p:cNvSpPr txBox="1">
            <a:spLocks/>
          </p:cNvSpPr>
          <p:nvPr/>
        </p:nvSpPr>
        <p:spPr>
          <a:xfrm>
            <a:off x="1873319" y="5810538"/>
            <a:ext cx="1057706"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t>town</a:t>
            </a:r>
          </a:p>
        </p:txBody>
      </p:sp>
      <p:sp>
        <p:nvSpPr>
          <p:cNvPr id="17" name="Text Placeholder 3">
            <a:extLst>
              <a:ext uri="{FF2B5EF4-FFF2-40B4-BE49-F238E27FC236}">
                <a16:creationId xmlns:a16="http://schemas.microsoft.com/office/drawing/2014/main" id="{64AE0F42-7491-0A98-326F-1126B13E8565}"/>
              </a:ext>
            </a:extLst>
          </p:cNvPr>
          <p:cNvSpPr txBox="1">
            <a:spLocks/>
          </p:cNvSpPr>
          <p:nvPr/>
        </p:nvSpPr>
        <p:spPr>
          <a:xfrm>
            <a:off x="4954260" y="5810538"/>
            <a:ext cx="2149442"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err="1"/>
              <a:t>storey_range</a:t>
            </a:r>
            <a:endParaRPr lang="en-US" sz="1800" b="1" dirty="0"/>
          </a:p>
        </p:txBody>
      </p:sp>
      <p:sp>
        <p:nvSpPr>
          <p:cNvPr id="18" name="Text Placeholder 3">
            <a:extLst>
              <a:ext uri="{FF2B5EF4-FFF2-40B4-BE49-F238E27FC236}">
                <a16:creationId xmlns:a16="http://schemas.microsoft.com/office/drawing/2014/main" id="{426CA9DD-F66A-9CEF-DB06-811D45987429}"/>
              </a:ext>
            </a:extLst>
          </p:cNvPr>
          <p:cNvSpPr txBox="1">
            <a:spLocks/>
          </p:cNvSpPr>
          <p:nvPr/>
        </p:nvSpPr>
        <p:spPr>
          <a:xfrm>
            <a:off x="8581069" y="5810538"/>
            <a:ext cx="2149442"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err="1"/>
              <a:t>flat_type</a:t>
            </a:r>
            <a:endParaRPr lang="en-US" sz="1800" b="1" dirty="0"/>
          </a:p>
        </p:txBody>
      </p:sp>
    </p:spTree>
    <p:extLst>
      <p:ext uri="{BB962C8B-B14F-4D97-AF65-F5344CB8AC3E}">
        <p14:creationId xmlns:p14="http://schemas.microsoft.com/office/powerpoint/2010/main" val="2466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6B91585-3AF9-DD3A-DC39-2BCFC2367D1F}"/>
              </a:ext>
            </a:extLst>
          </p:cNvPr>
          <p:cNvPicPr>
            <a:picLocks noGrp="1" noChangeAspect="1"/>
          </p:cNvPicPr>
          <p:nvPr>
            <p:ph type="pic" sz="quarter" idx="13"/>
          </p:nvPr>
        </p:nvPicPr>
        <p:blipFill>
          <a:blip r:embed="rId2"/>
          <a:srcRect l="7945" r="11817" b="10051"/>
          <a:stretch/>
        </p:blipFill>
        <p:spPr>
          <a:xfrm>
            <a:off x="5015552" y="-2"/>
            <a:ext cx="6772617" cy="6857997"/>
          </a:xfrm>
          <a:noFill/>
        </p:spPr>
      </p:pic>
      <p:sp>
        <p:nvSpPr>
          <p:cNvPr id="5" name="Date Placeholder 4">
            <a:extLst>
              <a:ext uri="{FF2B5EF4-FFF2-40B4-BE49-F238E27FC236}">
                <a16:creationId xmlns:a16="http://schemas.microsoft.com/office/drawing/2014/main" id="{216007FB-6075-C704-F7E5-4F6DD2FD9A7D}"/>
              </a:ext>
            </a:extLst>
          </p:cNvPr>
          <p:cNvSpPr>
            <a:spLocks noGrp="1"/>
          </p:cNvSpPr>
          <p:nvPr>
            <p:ph type="dt" sz="half" idx="10"/>
          </p:nvPr>
        </p:nvSpPr>
        <p:spPr>
          <a:xfrm rot="16200000">
            <a:off x="11569792" y="219040"/>
            <a:ext cx="841248" cy="403167"/>
          </a:xfrm>
        </p:spPr>
        <p:txBody>
          <a:bodyPr anchor="ctr">
            <a:normAutofit/>
          </a:bodyPr>
          <a:lstStyle/>
          <a:p>
            <a:pPr>
              <a:spcAft>
                <a:spcPts val="600"/>
              </a:spcAft>
            </a:pPr>
            <a:fld id="{D73859A7-84EB-4384-87AF-59CC16704CF8}" type="datetime1">
              <a:rPr lang="en-US" smtClean="0"/>
              <a:pPr>
                <a:spcAft>
                  <a:spcPts val="600"/>
                </a:spcAft>
              </a:pPr>
              <a:t>4/20/2025</a:t>
            </a:fld>
            <a:endParaRPr lang="en-US"/>
          </a:p>
        </p:txBody>
      </p:sp>
      <p:sp>
        <p:nvSpPr>
          <p:cNvPr id="6" name="Slide Number Placeholder 5">
            <a:extLst>
              <a:ext uri="{FF2B5EF4-FFF2-40B4-BE49-F238E27FC236}">
                <a16:creationId xmlns:a16="http://schemas.microsoft.com/office/drawing/2014/main" id="{ACA7501D-D6CD-29A2-36D5-7BCAF9A10C91}"/>
              </a:ext>
            </a:extLst>
          </p:cNvPr>
          <p:cNvSpPr>
            <a:spLocks noGrp="1"/>
          </p:cNvSpPr>
          <p:nvPr>
            <p:ph type="sldNum" sz="quarter" idx="12"/>
          </p:nvPr>
        </p:nvSpPr>
        <p:spPr>
          <a:xfrm rot="16200000">
            <a:off x="11669700" y="6335696"/>
            <a:ext cx="641433" cy="403167"/>
          </a:xfrm>
        </p:spPr>
        <p:txBody>
          <a:bodyPr anchor="ctr">
            <a:normAutofit/>
          </a:bodyPr>
          <a:lstStyle/>
          <a:p>
            <a:pPr>
              <a:spcAft>
                <a:spcPts val="600"/>
              </a:spcAft>
            </a:pPr>
            <a:fld id="{CC057153-B650-4DEB-B370-79DDCFDCE934}" type="slidenum">
              <a:rPr lang="en-US" smtClean="0"/>
              <a:pPr>
                <a:spcAft>
                  <a:spcPts val="600"/>
                </a:spcAft>
              </a:pPr>
              <a:t>14</a:t>
            </a:fld>
            <a:endParaRPr lang="en-US"/>
          </a:p>
        </p:txBody>
      </p:sp>
      <p:sp>
        <p:nvSpPr>
          <p:cNvPr id="4" name="Content Placeholder 3">
            <a:extLst>
              <a:ext uri="{FF2B5EF4-FFF2-40B4-BE49-F238E27FC236}">
                <a16:creationId xmlns:a16="http://schemas.microsoft.com/office/drawing/2014/main" id="{3E9A9125-83DF-A70A-A024-4E849963BA49}"/>
              </a:ext>
            </a:extLst>
          </p:cNvPr>
          <p:cNvSpPr>
            <a:spLocks noGrp="1"/>
          </p:cNvSpPr>
          <p:nvPr>
            <p:ph sz="quarter" idx="14"/>
          </p:nvPr>
        </p:nvSpPr>
        <p:spPr>
          <a:xfrm>
            <a:off x="403831" y="3497234"/>
            <a:ext cx="4243632" cy="2181269"/>
          </a:xfrm>
        </p:spPr>
        <p:txBody>
          <a:bodyPr>
            <a:normAutofit/>
          </a:bodyPr>
          <a:lstStyle/>
          <a:p>
            <a:pPr marL="457200" indent="-457200">
              <a:buAutoNum type="arabicPeriod"/>
            </a:pPr>
            <a:r>
              <a:rPr lang="en-US" b="1" dirty="0"/>
              <a:t>Overview of Resale Flat Distribution (Univariate Analysis)</a:t>
            </a:r>
          </a:p>
          <a:p>
            <a:pPr marL="457200" indent="-457200">
              <a:buFont typeface="+mj-lt"/>
              <a:buAutoNum type="arabicPeriod" startAt="2"/>
            </a:pPr>
            <a:r>
              <a:rPr lang="en-US" b="1" dirty="0"/>
              <a:t>Bivariate Analysis with Respect to Resale Price</a:t>
            </a:r>
          </a:p>
          <a:p>
            <a:pPr marL="285750" indent="-285750">
              <a:buFontTx/>
              <a:buChar char="-"/>
            </a:pPr>
            <a:endParaRPr lang="en-US" b="1" dirty="0"/>
          </a:p>
        </p:txBody>
      </p:sp>
      <p:sp>
        <p:nvSpPr>
          <p:cNvPr id="2" name="Title 1">
            <a:extLst>
              <a:ext uri="{FF2B5EF4-FFF2-40B4-BE49-F238E27FC236}">
                <a16:creationId xmlns:a16="http://schemas.microsoft.com/office/drawing/2014/main" id="{21FBE1B3-474F-D110-BAD7-4D78EBC838CB}"/>
              </a:ext>
            </a:extLst>
          </p:cNvPr>
          <p:cNvSpPr>
            <a:spLocks noGrp="1"/>
          </p:cNvSpPr>
          <p:nvPr>
            <p:ph type="title"/>
          </p:nvPr>
        </p:nvSpPr>
        <p:spPr>
          <a:xfrm>
            <a:off x="250693" y="1958615"/>
            <a:ext cx="4714637" cy="1470381"/>
          </a:xfrm>
        </p:spPr>
        <p:txBody>
          <a:bodyPr anchor="b">
            <a:noAutofit/>
          </a:bodyPr>
          <a:lstStyle/>
          <a:p>
            <a:r>
              <a:rPr lang="en-US" sz="3600" dirty="0"/>
              <a:t>Exploratory</a:t>
            </a:r>
            <a:br>
              <a:rPr lang="en-US" sz="3600" dirty="0"/>
            </a:br>
            <a:r>
              <a:rPr lang="en-US" sz="3600" dirty="0"/>
              <a:t>Data </a:t>
            </a:r>
            <a:br>
              <a:rPr lang="en-US" sz="3600" dirty="0"/>
            </a:br>
            <a:r>
              <a:rPr lang="en-US" sz="3600" dirty="0"/>
              <a:t>Analysis </a:t>
            </a:r>
          </a:p>
        </p:txBody>
      </p:sp>
    </p:spTree>
    <p:extLst>
      <p:ext uri="{BB962C8B-B14F-4D97-AF65-F5344CB8AC3E}">
        <p14:creationId xmlns:p14="http://schemas.microsoft.com/office/powerpoint/2010/main" val="2059390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6431-B4D0-33C2-1027-4D1F887B2B0F}"/>
              </a:ext>
            </a:extLst>
          </p:cNvPr>
          <p:cNvSpPr>
            <a:spLocks noGrp="1"/>
          </p:cNvSpPr>
          <p:nvPr>
            <p:ph type="title"/>
          </p:nvPr>
        </p:nvSpPr>
        <p:spPr>
          <a:xfrm>
            <a:off x="548647" y="640080"/>
            <a:ext cx="10690155" cy="1185545"/>
          </a:xfrm>
        </p:spPr>
        <p:txBody>
          <a:bodyPr/>
          <a:lstStyle/>
          <a:p>
            <a:r>
              <a:rPr lang="en-US" dirty="0"/>
              <a:t>Resale flats sold by month</a:t>
            </a:r>
          </a:p>
        </p:txBody>
      </p:sp>
      <p:sp>
        <p:nvSpPr>
          <p:cNvPr id="4" name="Date Placeholder 3">
            <a:extLst>
              <a:ext uri="{FF2B5EF4-FFF2-40B4-BE49-F238E27FC236}">
                <a16:creationId xmlns:a16="http://schemas.microsoft.com/office/drawing/2014/main" id="{590D25A8-B3AA-98F8-C561-40E934CA327C}"/>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38B15906-E327-3915-530D-2582032A1B8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15</a:t>
            </a:fld>
            <a:endParaRPr lang="en-US" dirty="0"/>
          </a:p>
        </p:txBody>
      </p:sp>
      <p:pic>
        <p:nvPicPr>
          <p:cNvPr id="8" name="Picture 7">
            <a:extLst>
              <a:ext uri="{FF2B5EF4-FFF2-40B4-BE49-F238E27FC236}">
                <a16:creationId xmlns:a16="http://schemas.microsoft.com/office/drawing/2014/main" id="{61A482DE-883F-C6D0-4D16-D8B417D8C5A8}"/>
              </a:ext>
            </a:extLst>
          </p:cNvPr>
          <p:cNvPicPr>
            <a:picLocks noChangeAspect="1"/>
          </p:cNvPicPr>
          <p:nvPr/>
        </p:nvPicPr>
        <p:blipFill>
          <a:blip r:embed="rId2"/>
          <a:stretch>
            <a:fillRect/>
          </a:stretch>
        </p:blipFill>
        <p:spPr>
          <a:xfrm>
            <a:off x="750922" y="1416996"/>
            <a:ext cx="10690156" cy="4571005"/>
          </a:xfrm>
          <a:prstGeom prst="rect">
            <a:avLst/>
          </a:prstGeom>
        </p:spPr>
      </p:pic>
      <p:sp>
        <p:nvSpPr>
          <p:cNvPr id="13" name="Text Placeholder 3">
            <a:extLst>
              <a:ext uri="{FF2B5EF4-FFF2-40B4-BE49-F238E27FC236}">
                <a16:creationId xmlns:a16="http://schemas.microsoft.com/office/drawing/2014/main" id="{BE3CD3F3-1DC4-287A-40C3-52044AD0B99D}"/>
              </a:ext>
            </a:extLst>
          </p:cNvPr>
          <p:cNvSpPr txBox="1">
            <a:spLocks/>
          </p:cNvSpPr>
          <p:nvPr/>
        </p:nvSpPr>
        <p:spPr>
          <a:xfrm>
            <a:off x="253825" y="6591873"/>
            <a:ext cx="4324999" cy="17304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(Overview of Resale Flat Distribution)</a:t>
            </a:r>
          </a:p>
          <a:p>
            <a:endParaRPr lang="en-US" sz="1100" dirty="0"/>
          </a:p>
        </p:txBody>
      </p:sp>
    </p:spTree>
    <p:extLst>
      <p:ext uri="{BB962C8B-B14F-4D97-AF65-F5344CB8AC3E}">
        <p14:creationId xmlns:p14="http://schemas.microsoft.com/office/powerpoint/2010/main" val="131840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49860-844D-1E47-534A-79DE1481C7D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2471A2D-7DCB-E21D-3FE3-B5E34547A02A}"/>
              </a:ext>
            </a:extLst>
          </p:cNvPr>
          <p:cNvPicPr>
            <a:picLocks noChangeAspect="1"/>
          </p:cNvPicPr>
          <p:nvPr/>
        </p:nvPicPr>
        <p:blipFill>
          <a:blip r:embed="rId2"/>
          <a:stretch>
            <a:fillRect/>
          </a:stretch>
        </p:blipFill>
        <p:spPr>
          <a:xfrm>
            <a:off x="750922" y="1416996"/>
            <a:ext cx="10690155" cy="4340692"/>
          </a:xfrm>
          <a:prstGeom prst="rect">
            <a:avLst/>
          </a:prstGeom>
        </p:spPr>
      </p:pic>
      <p:sp>
        <p:nvSpPr>
          <p:cNvPr id="2" name="Title 1">
            <a:extLst>
              <a:ext uri="{FF2B5EF4-FFF2-40B4-BE49-F238E27FC236}">
                <a16:creationId xmlns:a16="http://schemas.microsoft.com/office/drawing/2014/main" id="{1EEA5B5D-1774-5726-2D5A-18076E9465C5}"/>
              </a:ext>
            </a:extLst>
          </p:cNvPr>
          <p:cNvSpPr>
            <a:spLocks noGrp="1"/>
          </p:cNvSpPr>
          <p:nvPr>
            <p:ph type="title"/>
          </p:nvPr>
        </p:nvSpPr>
        <p:spPr>
          <a:xfrm>
            <a:off x="548647" y="640080"/>
            <a:ext cx="10690155" cy="1185545"/>
          </a:xfrm>
        </p:spPr>
        <p:txBody>
          <a:bodyPr/>
          <a:lstStyle/>
          <a:p>
            <a:r>
              <a:rPr lang="en-US" dirty="0"/>
              <a:t>Resale flats sold by town</a:t>
            </a:r>
          </a:p>
        </p:txBody>
      </p:sp>
      <p:sp>
        <p:nvSpPr>
          <p:cNvPr id="4" name="Date Placeholder 3">
            <a:extLst>
              <a:ext uri="{FF2B5EF4-FFF2-40B4-BE49-F238E27FC236}">
                <a16:creationId xmlns:a16="http://schemas.microsoft.com/office/drawing/2014/main" id="{ED272925-F630-D81E-FF56-946397EA01D2}"/>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FC656EC5-C8E7-3D2F-0304-A12091583E4F}"/>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16</a:t>
            </a:fld>
            <a:endParaRPr lang="en-US" dirty="0"/>
          </a:p>
        </p:txBody>
      </p:sp>
      <p:sp>
        <p:nvSpPr>
          <p:cNvPr id="7" name="Text Placeholder 3">
            <a:extLst>
              <a:ext uri="{FF2B5EF4-FFF2-40B4-BE49-F238E27FC236}">
                <a16:creationId xmlns:a16="http://schemas.microsoft.com/office/drawing/2014/main" id="{2E8EF715-7589-CC75-4D80-2F41807D6A47}"/>
              </a:ext>
            </a:extLst>
          </p:cNvPr>
          <p:cNvSpPr txBox="1">
            <a:spLocks/>
          </p:cNvSpPr>
          <p:nvPr/>
        </p:nvSpPr>
        <p:spPr>
          <a:xfrm>
            <a:off x="253825" y="6591873"/>
            <a:ext cx="4324999" cy="17304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(Overview of Resale Flat Distribution)</a:t>
            </a:r>
          </a:p>
          <a:p>
            <a:endParaRPr lang="en-US" sz="1100" dirty="0"/>
          </a:p>
        </p:txBody>
      </p:sp>
    </p:spTree>
    <p:extLst>
      <p:ext uri="{BB962C8B-B14F-4D97-AF65-F5344CB8AC3E}">
        <p14:creationId xmlns:p14="http://schemas.microsoft.com/office/powerpoint/2010/main" val="87623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EC71-8699-4BA2-3A82-8AA3ABF1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BBB58-5DA8-F17B-947D-DDD4035E8A8F}"/>
              </a:ext>
            </a:extLst>
          </p:cNvPr>
          <p:cNvSpPr>
            <a:spLocks noGrp="1"/>
          </p:cNvSpPr>
          <p:nvPr>
            <p:ph type="title"/>
          </p:nvPr>
        </p:nvSpPr>
        <p:spPr>
          <a:xfrm>
            <a:off x="548647" y="640080"/>
            <a:ext cx="10690155" cy="1185545"/>
          </a:xfrm>
        </p:spPr>
        <p:txBody>
          <a:bodyPr/>
          <a:lstStyle/>
          <a:p>
            <a:r>
              <a:rPr lang="en-US" dirty="0"/>
              <a:t>Resale price in each town</a:t>
            </a:r>
          </a:p>
        </p:txBody>
      </p:sp>
      <p:sp>
        <p:nvSpPr>
          <p:cNvPr id="4" name="Date Placeholder 3">
            <a:extLst>
              <a:ext uri="{FF2B5EF4-FFF2-40B4-BE49-F238E27FC236}">
                <a16:creationId xmlns:a16="http://schemas.microsoft.com/office/drawing/2014/main" id="{0658919B-5322-ECFF-5F13-2A9E8EABCE27}"/>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E4824857-6735-A6C7-0A04-AEF790E87C79}"/>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17</a:t>
            </a:fld>
            <a:endParaRPr lang="en-US" dirty="0"/>
          </a:p>
        </p:txBody>
      </p:sp>
      <p:pic>
        <p:nvPicPr>
          <p:cNvPr id="4098" name="Picture 2">
            <a:extLst>
              <a:ext uri="{FF2B5EF4-FFF2-40B4-BE49-F238E27FC236}">
                <a16:creationId xmlns:a16="http://schemas.microsoft.com/office/drawing/2014/main" id="{F5470DC5-6D3C-9226-2101-45AE0498D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138768"/>
            <a:ext cx="11807952" cy="287665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08D4CEC7-5A88-5599-7AFB-159468AA6B1E}"/>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(Bivariate Analysis with Respect to Resale Price)</a:t>
            </a:r>
          </a:p>
          <a:p>
            <a:endParaRPr lang="en-US" sz="1100" dirty="0"/>
          </a:p>
        </p:txBody>
      </p:sp>
    </p:spTree>
    <p:extLst>
      <p:ext uri="{BB962C8B-B14F-4D97-AF65-F5344CB8AC3E}">
        <p14:creationId xmlns:p14="http://schemas.microsoft.com/office/powerpoint/2010/main" val="2412912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F563C-2F0B-1891-7EDC-E194E1149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79FCF-EF52-A8D5-D805-40F8B920EB45}"/>
              </a:ext>
            </a:extLst>
          </p:cNvPr>
          <p:cNvSpPr>
            <a:spLocks noGrp="1"/>
          </p:cNvSpPr>
          <p:nvPr>
            <p:ph type="title"/>
          </p:nvPr>
        </p:nvSpPr>
        <p:spPr>
          <a:xfrm>
            <a:off x="548647" y="640080"/>
            <a:ext cx="10690155" cy="1185545"/>
          </a:xfrm>
        </p:spPr>
        <p:txBody>
          <a:bodyPr/>
          <a:lstStyle/>
          <a:p>
            <a:r>
              <a:rPr lang="en-US" dirty="0"/>
              <a:t>Resale price in each town</a:t>
            </a:r>
          </a:p>
        </p:txBody>
      </p:sp>
      <p:sp>
        <p:nvSpPr>
          <p:cNvPr id="4" name="Date Placeholder 3">
            <a:extLst>
              <a:ext uri="{FF2B5EF4-FFF2-40B4-BE49-F238E27FC236}">
                <a16:creationId xmlns:a16="http://schemas.microsoft.com/office/drawing/2014/main" id="{4866387A-0592-E2AB-97BB-19F698F56754}"/>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C63B3E06-4671-B264-CA1E-E8E94E17352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18</a:t>
            </a:fld>
            <a:endParaRPr lang="en-US" dirty="0"/>
          </a:p>
        </p:txBody>
      </p:sp>
      <p:pic>
        <p:nvPicPr>
          <p:cNvPr id="1028" name="Picture 4">
            <a:extLst>
              <a:ext uri="{FF2B5EF4-FFF2-40B4-BE49-F238E27FC236}">
                <a16:creationId xmlns:a16="http://schemas.microsoft.com/office/drawing/2014/main" id="{2A2AA9A9-88CF-25E4-7E51-CEEA389A5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079" y="1413253"/>
            <a:ext cx="10241842" cy="5091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C869E7A8-6BC1-A1B7-F19E-F93750A2B219}"/>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(Bivariate Analysis with Respect to Resale Price)</a:t>
            </a:r>
          </a:p>
          <a:p>
            <a:endParaRPr lang="en-US" sz="1100" dirty="0"/>
          </a:p>
        </p:txBody>
      </p:sp>
    </p:spTree>
    <p:extLst>
      <p:ext uri="{BB962C8B-B14F-4D97-AF65-F5344CB8AC3E}">
        <p14:creationId xmlns:p14="http://schemas.microsoft.com/office/powerpoint/2010/main" val="27721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5E228-4607-2E6C-4F2F-47F3591551E3}"/>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34EB8E37-73D1-83BF-F6BA-104C402D4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22" y="1416998"/>
            <a:ext cx="10690155" cy="4695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90432C-AA39-9C03-CC8B-09BBEB3AB696}"/>
              </a:ext>
            </a:extLst>
          </p:cNvPr>
          <p:cNvSpPr>
            <a:spLocks noGrp="1"/>
          </p:cNvSpPr>
          <p:nvPr>
            <p:ph type="title"/>
          </p:nvPr>
        </p:nvSpPr>
        <p:spPr>
          <a:xfrm>
            <a:off x="548647" y="640080"/>
            <a:ext cx="10892430" cy="1185545"/>
          </a:xfrm>
        </p:spPr>
        <p:txBody>
          <a:bodyPr/>
          <a:lstStyle/>
          <a:p>
            <a:r>
              <a:rPr lang="en-US" dirty="0"/>
              <a:t>Resale price for each flat type</a:t>
            </a:r>
          </a:p>
        </p:txBody>
      </p:sp>
      <p:sp>
        <p:nvSpPr>
          <p:cNvPr id="4" name="Date Placeholder 3">
            <a:extLst>
              <a:ext uri="{FF2B5EF4-FFF2-40B4-BE49-F238E27FC236}">
                <a16:creationId xmlns:a16="http://schemas.microsoft.com/office/drawing/2014/main" id="{3C35C0B7-CE56-B08F-2E83-4D9E010C0BFF}"/>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6856DDE5-10B3-7EF6-260D-3DADBD17D2E2}"/>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19</a:t>
            </a:fld>
            <a:endParaRPr lang="en-US" dirty="0"/>
          </a:p>
        </p:txBody>
      </p:sp>
      <p:sp>
        <p:nvSpPr>
          <p:cNvPr id="6" name="Text Placeholder 3">
            <a:extLst>
              <a:ext uri="{FF2B5EF4-FFF2-40B4-BE49-F238E27FC236}">
                <a16:creationId xmlns:a16="http://schemas.microsoft.com/office/drawing/2014/main" id="{E6CD0123-FC9A-3854-348F-A691AD11C550}"/>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(Bivariate Analysis with Respect to Resale Price)</a:t>
            </a:r>
          </a:p>
          <a:p>
            <a:endParaRPr lang="en-US" sz="1100" dirty="0"/>
          </a:p>
        </p:txBody>
      </p:sp>
    </p:spTree>
    <p:extLst>
      <p:ext uri="{BB962C8B-B14F-4D97-AF65-F5344CB8AC3E}">
        <p14:creationId xmlns:p14="http://schemas.microsoft.com/office/powerpoint/2010/main" val="1901620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8884734-115E-C400-33C5-37064FF17864}"/>
              </a:ext>
            </a:extLst>
          </p:cNvPr>
          <p:cNvSpPr>
            <a:spLocks noGrp="1"/>
          </p:cNvSpPr>
          <p:nvPr>
            <p:ph idx="1"/>
          </p:nvPr>
        </p:nvSpPr>
        <p:spPr>
          <a:xfrm>
            <a:off x="6633762" y="1873931"/>
            <a:ext cx="4533398" cy="4664434"/>
          </a:xfrm>
        </p:spPr>
        <p:txBody>
          <a:bodyPr/>
          <a:lstStyle/>
          <a:p>
            <a:r>
              <a:rPr lang="en-US" sz="2400" dirty="0"/>
              <a:t>Introduction</a:t>
            </a:r>
          </a:p>
          <a:p>
            <a:r>
              <a:rPr lang="en-US" sz="2400" dirty="0"/>
              <a:t>Problem Definition</a:t>
            </a:r>
          </a:p>
          <a:p>
            <a:r>
              <a:rPr lang="en-US" sz="2400" dirty="0"/>
              <a:t>Data Extraction and Cleaning</a:t>
            </a:r>
          </a:p>
          <a:p>
            <a:r>
              <a:rPr lang="en-US" sz="2400" dirty="0"/>
              <a:t>Exploratory Data Analysis</a:t>
            </a:r>
          </a:p>
          <a:p>
            <a:r>
              <a:rPr lang="en-US" sz="2400" dirty="0"/>
              <a:t>Machine Learning</a:t>
            </a:r>
          </a:p>
          <a:p>
            <a:r>
              <a:rPr lang="en-US" sz="2400" dirty="0"/>
              <a:t>Conclusion</a:t>
            </a:r>
          </a:p>
        </p:txBody>
      </p:sp>
      <p:sp>
        <p:nvSpPr>
          <p:cNvPr id="5" name="Date Placeholder 4">
            <a:extLst>
              <a:ext uri="{FF2B5EF4-FFF2-40B4-BE49-F238E27FC236}">
                <a16:creationId xmlns:a16="http://schemas.microsoft.com/office/drawing/2014/main" id="{C333EF7D-B91F-315E-885B-2A4BDE9914AD}"/>
              </a:ext>
            </a:extLst>
          </p:cNvPr>
          <p:cNvSpPr>
            <a:spLocks noGrp="1"/>
          </p:cNvSpPr>
          <p:nvPr>
            <p:ph type="dt" sz="half" idx="11"/>
          </p:nvPr>
        </p:nvSpPr>
        <p:spPr>
          <a:xfrm rot="16200000">
            <a:off x="11577948" y="230006"/>
            <a:ext cx="844062" cy="384047"/>
          </a:xfrm>
        </p:spPr>
        <p:txBody>
          <a:bodyPr/>
          <a:lstStyle/>
          <a:p>
            <a:fld id="{043CF65F-0E21-48DE-8D75-4BF66A547E8E}" type="datetime1">
              <a:rPr lang="en-US" smtClean="0"/>
              <a:pPr/>
              <a:t>4/20/2025</a:t>
            </a:fld>
            <a:endParaRPr lang="en-US" dirty="0"/>
          </a:p>
        </p:txBody>
      </p:sp>
      <p:sp>
        <p:nvSpPr>
          <p:cNvPr id="6" name="Slide Number Placeholder 5">
            <a:extLst>
              <a:ext uri="{FF2B5EF4-FFF2-40B4-BE49-F238E27FC236}">
                <a16:creationId xmlns:a16="http://schemas.microsoft.com/office/drawing/2014/main" id="{ADA4DA9C-4770-ABC3-9345-F7D974B2F122}"/>
              </a:ext>
            </a:extLst>
          </p:cNvPr>
          <p:cNvSpPr>
            <a:spLocks noGrp="1"/>
          </p:cNvSpPr>
          <p:nvPr>
            <p:ph type="sldNum" sz="quarter" idx="13"/>
          </p:nvPr>
        </p:nvSpPr>
        <p:spPr>
          <a:xfrm rot="16200000">
            <a:off x="11679259" y="6345258"/>
            <a:ext cx="641433" cy="384048"/>
          </a:xfrm>
        </p:spPr>
        <p:txBody>
          <a:bodyPr/>
          <a:lstStyle/>
          <a:p>
            <a:fld id="{CC057153-B650-4DEB-B370-79DDCFDCE934}" type="slidenum">
              <a:rPr lang="en-US" smtClean="0"/>
              <a:pPr/>
              <a:t>2</a:t>
            </a:fld>
            <a:endParaRPr lang="en-US" dirty="0"/>
          </a:p>
        </p:txBody>
      </p:sp>
      <p:pic>
        <p:nvPicPr>
          <p:cNvPr id="10" name="Picture Placeholder 9" descr="A group of multi-story buildings reflected in water&#10;&#10;AI-generated content may be incorrect.">
            <a:extLst>
              <a:ext uri="{FF2B5EF4-FFF2-40B4-BE49-F238E27FC236}">
                <a16:creationId xmlns:a16="http://schemas.microsoft.com/office/drawing/2014/main" id="{2457005D-41D1-945B-F9ED-4A8229B690B8}"/>
              </a:ext>
            </a:extLst>
          </p:cNvPr>
          <p:cNvPicPr>
            <a:picLocks noGrp="1" noChangeAspect="1"/>
          </p:cNvPicPr>
          <p:nvPr>
            <p:ph type="pic" sz="quarter" idx="10"/>
          </p:nvPr>
        </p:nvPicPr>
        <p:blipFill>
          <a:blip r:embed="rId2"/>
          <a:srcRect l="24545" r="24545"/>
          <a:stretch>
            <a:fillRect/>
          </a:stretch>
        </p:blipFill>
        <p:spPr/>
      </p:pic>
      <p:sp>
        <p:nvSpPr>
          <p:cNvPr id="7" name="Title 6">
            <a:extLst>
              <a:ext uri="{FF2B5EF4-FFF2-40B4-BE49-F238E27FC236}">
                <a16:creationId xmlns:a16="http://schemas.microsoft.com/office/drawing/2014/main" id="{DDF20D8E-0CA7-2CE1-11B5-2F4E545D4AAB}"/>
              </a:ext>
            </a:extLst>
          </p:cNvPr>
          <p:cNvSpPr>
            <a:spLocks noGrp="1"/>
          </p:cNvSpPr>
          <p:nvPr>
            <p:ph type="title"/>
          </p:nvPr>
        </p:nvSpPr>
        <p:spPr>
          <a:xfrm>
            <a:off x="6633762" y="1006804"/>
            <a:ext cx="4533398" cy="797814"/>
          </a:xfrm>
        </p:spPr>
        <p:txBody>
          <a:bodyPr/>
          <a:lstStyle/>
          <a:p>
            <a:r>
              <a:rPr lang="en-US" dirty="0"/>
              <a:t>content</a:t>
            </a:r>
            <a:endParaRPr lang="en-SG" dirty="0"/>
          </a:p>
        </p:txBody>
      </p:sp>
    </p:spTree>
    <p:extLst>
      <p:ext uri="{BB962C8B-B14F-4D97-AF65-F5344CB8AC3E}">
        <p14:creationId xmlns:p14="http://schemas.microsoft.com/office/powerpoint/2010/main" val="8149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599DE-0636-22B6-17C1-E02C1D6719C5}"/>
            </a:ext>
          </a:extLst>
        </p:cNvPr>
        <p:cNvGrpSpPr/>
        <p:nvPr/>
      </p:nvGrpSpPr>
      <p:grpSpPr>
        <a:xfrm>
          <a:off x="0" y="0"/>
          <a:ext cx="0" cy="0"/>
          <a:chOff x="0" y="0"/>
          <a:chExt cx="0" cy="0"/>
        </a:xfrm>
      </p:grpSpPr>
      <p:pic>
        <p:nvPicPr>
          <p:cNvPr id="6150" name="Picture 6">
            <a:extLst>
              <a:ext uri="{FF2B5EF4-FFF2-40B4-BE49-F238E27FC236}">
                <a16:creationId xmlns:a16="http://schemas.microsoft.com/office/drawing/2014/main" id="{B76C32AA-31C8-B41A-1502-AB6EAA12D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22" y="1503363"/>
            <a:ext cx="10690155" cy="4695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9406B2-327E-7EC6-BC86-8D00DF530D90}"/>
              </a:ext>
            </a:extLst>
          </p:cNvPr>
          <p:cNvSpPr>
            <a:spLocks noGrp="1"/>
          </p:cNvSpPr>
          <p:nvPr>
            <p:ph type="title"/>
          </p:nvPr>
        </p:nvSpPr>
        <p:spPr>
          <a:xfrm>
            <a:off x="548647" y="640080"/>
            <a:ext cx="10892430" cy="1185545"/>
          </a:xfrm>
        </p:spPr>
        <p:txBody>
          <a:bodyPr/>
          <a:lstStyle/>
          <a:p>
            <a:r>
              <a:rPr lang="en-US" dirty="0"/>
              <a:t>Resale price for each </a:t>
            </a:r>
            <a:r>
              <a:rPr lang="en-US" dirty="0" err="1"/>
              <a:t>storey</a:t>
            </a:r>
            <a:r>
              <a:rPr lang="en-US" dirty="0"/>
              <a:t> range</a:t>
            </a:r>
          </a:p>
        </p:txBody>
      </p:sp>
      <p:sp>
        <p:nvSpPr>
          <p:cNvPr id="4" name="Date Placeholder 3">
            <a:extLst>
              <a:ext uri="{FF2B5EF4-FFF2-40B4-BE49-F238E27FC236}">
                <a16:creationId xmlns:a16="http://schemas.microsoft.com/office/drawing/2014/main" id="{0EF9EC5F-6A0A-71C8-D20C-A473CC02B2E4}"/>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861B7CFD-7429-E726-A2BA-23F4D4BCF37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20</a:t>
            </a:fld>
            <a:endParaRPr lang="en-US" dirty="0"/>
          </a:p>
        </p:txBody>
      </p:sp>
      <p:sp>
        <p:nvSpPr>
          <p:cNvPr id="6" name="Text Placeholder 3">
            <a:extLst>
              <a:ext uri="{FF2B5EF4-FFF2-40B4-BE49-F238E27FC236}">
                <a16:creationId xmlns:a16="http://schemas.microsoft.com/office/drawing/2014/main" id="{58DCFAC1-8715-D4D9-5AB0-E6D2A819A39A}"/>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(Bivariate Analysis with Respect to Resale Price)</a:t>
            </a:r>
          </a:p>
          <a:p>
            <a:endParaRPr lang="en-US" sz="1100" dirty="0"/>
          </a:p>
        </p:txBody>
      </p:sp>
    </p:spTree>
    <p:extLst>
      <p:ext uri="{BB962C8B-B14F-4D97-AF65-F5344CB8AC3E}">
        <p14:creationId xmlns:p14="http://schemas.microsoft.com/office/powerpoint/2010/main" val="352379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7B1D-359F-5C40-4BD9-92B5D5593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3D1741-683B-5989-309C-41D22BD82CA9}"/>
              </a:ext>
            </a:extLst>
          </p:cNvPr>
          <p:cNvSpPr>
            <a:spLocks noGrp="1"/>
          </p:cNvSpPr>
          <p:nvPr>
            <p:ph type="title"/>
          </p:nvPr>
        </p:nvSpPr>
        <p:spPr>
          <a:xfrm>
            <a:off x="548647" y="640080"/>
            <a:ext cx="10892430" cy="1185545"/>
          </a:xfrm>
        </p:spPr>
        <p:txBody>
          <a:bodyPr/>
          <a:lstStyle/>
          <a:p>
            <a:r>
              <a:rPr lang="en-US" dirty="0"/>
              <a:t>Resale price for floor area</a:t>
            </a:r>
          </a:p>
        </p:txBody>
      </p:sp>
      <p:sp>
        <p:nvSpPr>
          <p:cNvPr id="4" name="Date Placeholder 3">
            <a:extLst>
              <a:ext uri="{FF2B5EF4-FFF2-40B4-BE49-F238E27FC236}">
                <a16:creationId xmlns:a16="http://schemas.microsoft.com/office/drawing/2014/main" id="{1911A29B-15C5-A438-A720-F904FAEA460B}"/>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CA826B45-6796-21B5-BC2D-2EC2BEF6603E}"/>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21</a:t>
            </a:fld>
            <a:endParaRPr lang="en-US" dirty="0"/>
          </a:p>
        </p:txBody>
      </p:sp>
      <p:pic>
        <p:nvPicPr>
          <p:cNvPr id="7170" name="Picture 2">
            <a:extLst>
              <a:ext uri="{FF2B5EF4-FFF2-40B4-BE49-F238E27FC236}">
                <a16:creationId xmlns:a16="http://schemas.microsoft.com/office/drawing/2014/main" id="{58E38213-224F-1F7B-15F2-183994C87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689" y="1220157"/>
            <a:ext cx="5632622" cy="537171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62A4C8DA-7575-F2D1-70CF-F24A50C096B7}"/>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(Bivariate Analysis with Respect to Resale Price)</a:t>
            </a:r>
          </a:p>
          <a:p>
            <a:endParaRPr lang="en-US" sz="1100" dirty="0"/>
          </a:p>
        </p:txBody>
      </p:sp>
    </p:spTree>
    <p:extLst>
      <p:ext uri="{BB962C8B-B14F-4D97-AF65-F5344CB8AC3E}">
        <p14:creationId xmlns:p14="http://schemas.microsoft.com/office/powerpoint/2010/main" val="99628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5FB9D-0589-38C7-6A1B-C7C71FD08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312504-46D8-DBB0-3904-19AB7A6312A0}"/>
              </a:ext>
            </a:extLst>
          </p:cNvPr>
          <p:cNvSpPr>
            <a:spLocks noGrp="1"/>
          </p:cNvSpPr>
          <p:nvPr>
            <p:ph type="title"/>
          </p:nvPr>
        </p:nvSpPr>
        <p:spPr>
          <a:xfrm>
            <a:off x="548647" y="640080"/>
            <a:ext cx="10892430" cy="1185545"/>
          </a:xfrm>
        </p:spPr>
        <p:txBody>
          <a:bodyPr/>
          <a:lstStyle/>
          <a:p>
            <a:r>
              <a:rPr lang="en-US" cap="none" dirty="0">
                <a:ea typeface="+mn-ea"/>
                <a:cs typeface="+mn-cs"/>
              </a:rPr>
              <a:t>RESALE PRICE FOR REMAINING LEASE YEARS</a:t>
            </a:r>
          </a:p>
        </p:txBody>
      </p:sp>
      <p:sp>
        <p:nvSpPr>
          <p:cNvPr id="4" name="Date Placeholder 3">
            <a:extLst>
              <a:ext uri="{FF2B5EF4-FFF2-40B4-BE49-F238E27FC236}">
                <a16:creationId xmlns:a16="http://schemas.microsoft.com/office/drawing/2014/main" id="{A7DE616F-DF70-7B68-DBF0-0B7C041943B7}"/>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5082EF5E-FC26-F5E9-6037-14EB3E134B92}"/>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22</a:t>
            </a:fld>
            <a:endParaRPr lang="en-US" dirty="0"/>
          </a:p>
        </p:txBody>
      </p:sp>
      <p:pic>
        <p:nvPicPr>
          <p:cNvPr id="8196" name="Picture 4">
            <a:extLst>
              <a:ext uri="{FF2B5EF4-FFF2-40B4-BE49-F238E27FC236}">
                <a16:creationId xmlns:a16="http://schemas.microsoft.com/office/drawing/2014/main" id="{9361D485-8082-855A-DAD4-D47C328A2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453" y="1600756"/>
            <a:ext cx="7513093" cy="4797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A948D5B8-F893-F931-F4A6-6D3F2A10181E}"/>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(Bivariate Analysis with Respect to Resale Price)</a:t>
            </a:r>
          </a:p>
          <a:p>
            <a:endParaRPr lang="en-US" sz="1100" dirty="0"/>
          </a:p>
        </p:txBody>
      </p:sp>
    </p:spTree>
    <p:extLst>
      <p:ext uri="{BB962C8B-B14F-4D97-AF65-F5344CB8AC3E}">
        <p14:creationId xmlns:p14="http://schemas.microsoft.com/office/powerpoint/2010/main" val="26873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56DD-ACCC-4E7A-91AB-AD6C061BC41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A504C60-4634-CDA2-711D-3D12578C8FB5}"/>
              </a:ext>
            </a:extLst>
          </p:cNvPr>
          <p:cNvSpPr>
            <a:spLocks noGrp="1"/>
          </p:cNvSpPr>
          <p:nvPr>
            <p:ph type="dt" sz="half" idx="10"/>
          </p:nvPr>
        </p:nvSpPr>
        <p:spPr>
          <a:xfrm rot="16200000">
            <a:off x="11569792" y="219040"/>
            <a:ext cx="841248" cy="403167"/>
          </a:xfrm>
        </p:spPr>
        <p:txBody>
          <a:bodyPr vert="horz" lIns="91440" tIns="45720" rIns="91440" bIns="45720" rtlCol="0" anchor="ctr">
            <a:normAutofit/>
          </a:bodyPr>
          <a:lstStyle/>
          <a:p>
            <a:pPr>
              <a:spcAft>
                <a:spcPts val="600"/>
              </a:spcAft>
            </a:pPr>
            <a:fld id="{990E4242-8CA0-457D-B3B1-7D78B4164321}" type="datetime1">
              <a:rPr lang="en-US" smtClean="0"/>
              <a:pPr>
                <a:spcAft>
                  <a:spcPts val="600"/>
                </a:spcAft>
              </a:pPr>
              <a:t>4/20/2025</a:t>
            </a:fld>
            <a:endParaRPr lang="en-US"/>
          </a:p>
        </p:txBody>
      </p:sp>
      <p:sp>
        <p:nvSpPr>
          <p:cNvPr id="5" name="Slide Number Placeholder 4">
            <a:extLst>
              <a:ext uri="{FF2B5EF4-FFF2-40B4-BE49-F238E27FC236}">
                <a16:creationId xmlns:a16="http://schemas.microsoft.com/office/drawing/2014/main" id="{C9623855-A652-4729-9AD6-9CFFA3D0950D}"/>
              </a:ext>
            </a:extLst>
          </p:cNvPr>
          <p:cNvSpPr>
            <a:spLocks noGrp="1"/>
          </p:cNvSpPr>
          <p:nvPr>
            <p:ph type="sldNum" sz="quarter" idx="12"/>
          </p:nvPr>
        </p:nvSpPr>
        <p:spPr>
          <a:xfrm rot="16200000">
            <a:off x="11669700" y="6335696"/>
            <a:ext cx="641433" cy="403167"/>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23</a:t>
            </a:fld>
            <a:endParaRPr lang="en-US"/>
          </a:p>
        </p:txBody>
      </p:sp>
      <p:sp>
        <p:nvSpPr>
          <p:cNvPr id="2" name="Title 1">
            <a:extLst>
              <a:ext uri="{FF2B5EF4-FFF2-40B4-BE49-F238E27FC236}">
                <a16:creationId xmlns:a16="http://schemas.microsoft.com/office/drawing/2014/main" id="{936416CD-4E2F-51F0-000F-73994701C18B}"/>
              </a:ext>
            </a:extLst>
          </p:cNvPr>
          <p:cNvSpPr>
            <a:spLocks noGrp="1"/>
          </p:cNvSpPr>
          <p:nvPr>
            <p:ph type="title"/>
          </p:nvPr>
        </p:nvSpPr>
        <p:spPr>
          <a:xfrm>
            <a:off x="548648" y="0"/>
            <a:ext cx="4244436" cy="1470381"/>
          </a:xfrm>
        </p:spPr>
        <p:txBody>
          <a:bodyPr vert="horz" lIns="91440" tIns="91440" rIns="0" bIns="0" rtlCol="0" anchor="b">
            <a:normAutofit/>
          </a:bodyPr>
          <a:lstStyle/>
          <a:p>
            <a:r>
              <a:rPr lang="en-US" b="1" i="0" kern="1200" cap="all" spc="600" baseline="0" dirty="0">
                <a:latin typeface="+mj-lt"/>
                <a:ea typeface="+mj-ea"/>
                <a:cs typeface="Arial Black" panose="020B0604020202020204" pitchFamily="34" charset="0"/>
              </a:rPr>
              <a:t>CORRELATION MATRIX</a:t>
            </a:r>
          </a:p>
        </p:txBody>
      </p:sp>
      <p:sp>
        <p:nvSpPr>
          <p:cNvPr id="6" name="Text Placeholder 3">
            <a:extLst>
              <a:ext uri="{FF2B5EF4-FFF2-40B4-BE49-F238E27FC236}">
                <a16:creationId xmlns:a16="http://schemas.microsoft.com/office/drawing/2014/main" id="{5982CF56-7607-D2E7-0ADD-86A93466A554}"/>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(Correlation Matrix)</a:t>
            </a:r>
          </a:p>
        </p:txBody>
      </p:sp>
      <p:pic>
        <p:nvPicPr>
          <p:cNvPr id="2056" name="Picture 8">
            <a:extLst>
              <a:ext uri="{FF2B5EF4-FFF2-40B4-BE49-F238E27FC236}">
                <a16:creationId xmlns:a16="http://schemas.microsoft.com/office/drawing/2014/main" id="{60F72AD8-89DD-B5A2-EF75-9EC9816BC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604" y="420623"/>
            <a:ext cx="6995748" cy="626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800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FC76B-56F1-410E-E762-92BFD9F77B5C}"/>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3DE3B2DC-945A-7678-C624-7FA770B2D19F}"/>
              </a:ext>
            </a:extLst>
          </p:cNvPr>
          <p:cNvSpPr>
            <a:spLocks noGrp="1"/>
          </p:cNvSpPr>
          <p:nvPr>
            <p:ph type="dt" sz="half" idx="10"/>
          </p:nvPr>
        </p:nvSpPr>
        <p:spPr>
          <a:xfrm rot="16200000">
            <a:off x="11569792" y="219040"/>
            <a:ext cx="841248" cy="403167"/>
          </a:xfrm>
        </p:spPr>
        <p:txBody>
          <a:bodyPr anchor="ctr">
            <a:normAutofit/>
          </a:bodyPr>
          <a:lstStyle/>
          <a:p>
            <a:pPr>
              <a:spcAft>
                <a:spcPts val="600"/>
              </a:spcAft>
            </a:pPr>
            <a:fld id="{D73859A7-84EB-4384-87AF-59CC16704CF8}" type="datetime1">
              <a:rPr lang="en-US" smtClean="0"/>
              <a:pPr>
                <a:spcAft>
                  <a:spcPts val="600"/>
                </a:spcAft>
              </a:pPr>
              <a:t>4/20/2025</a:t>
            </a:fld>
            <a:endParaRPr lang="en-US"/>
          </a:p>
        </p:txBody>
      </p:sp>
      <p:sp>
        <p:nvSpPr>
          <p:cNvPr id="6" name="Slide Number Placeholder 5">
            <a:extLst>
              <a:ext uri="{FF2B5EF4-FFF2-40B4-BE49-F238E27FC236}">
                <a16:creationId xmlns:a16="http://schemas.microsoft.com/office/drawing/2014/main" id="{CF42A9C2-B4D2-3A53-7939-5C2AED0B32CA}"/>
              </a:ext>
            </a:extLst>
          </p:cNvPr>
          <p:cNvSpPr>
            <a:spLocks noGrp="1"/>
          </p:cNvSpPr>
          <p:nvPr>
            <p:ph type="sldNum" sz="quarter" idx="12"/>
          </p:nvPr>
        </p:nvSpPr>
        <p:spPr>
          <a:xfrm rot="16200000">
            <a:off x="11669700" y="6335696"/>
            <a:ext cx="641433" cy="403167"/>
          </a:xfrm>
        </p:spPr>
        <p:txBody>
          <a:bodyPr anchor="ctr">
            <a:normAutofit/>
          </a:bodyPr>
          <a:lstStyle/>
          <a:p>
            <a:pPr>
              <a:spcAft>
                <a:spcPts val="600"/>
              </a:spcAft>
            </a:pPr>
            <a:fld id="{CC057153-B650-4DEB-B370-79DDCFDCE934}" type="slidenum">
              <a:rPr lang="en-US" smtClean="0"/>
              <a:pPr>
                <a:spcAft>
                  <a:spcPts val="600"/>
                </a:spcAft>
              </a:pPr>
              <a:t>24</a:t>
            </a:fld>
            <a:endParaRPr lang="en-US"/>
          </a:p>
        </p:txBody>
      </p:sp>
      <p:sp>
        <p:nvSpPr>
          <p:cNvPr id="2" name="Title 1">
            <a:extLst>
              <a:ext uri="{FF2B5EF4-FFF2-40B4-BE49-F238E27FC236}">
                <a16:creationId xmlns:a16="http://schemas.microsoft.com/office/drawing/2014/main" id="{8D10F1FE-A0D9-D1CE-B700-16970D798F9C}"/>
              </a:ext>
            </a:extLst>
          </p:cNvPr>
          <p:cNvSpPr>
            <a:spLocks noGrp="1"/>
          </p:cNvSpPr>
          <p:nvPr>
            <p:ph type="title"/>
          </p:nvPr>
        </p:nvSpPr>
        <p:spPr>
          <a:xfrm>
            <a:off x="508985" y="1798459"/>
            <a:ext cx="4244436" cy="1470381"/>
          </a:xfrm>
        </p:spPr>
        <p:txBody>
          <a:bodyPr anchor="b">
            <a:noAutofit/>
          </a:bodyPr>
          <a:lstStyle/>
          <a:p>
            <a:r>
              <a:rPr lang="en-US" sz="3600" dirty="0"/>
              <a:t>Machine Learning</a:t>
            </a:r>
          </a:p>
        </p:txBody>
      </p:sp>
      <p:pic>
        <p:nvPicPr>
          <p:cNvPr id="8" name="Picture Placeholder 7" descr="A robot thinking with glowing lines&#10;&#10;AI-generated content may be incorrect.">
            <a:extLst>
              <a:ext uri="{FF2B5EF4-FFF2-40B4-BE49-F238E27FC236}">
                <a16:creationId xmlns:a16="http://schemas.microsoft.com/office/drawing/2014/main" id="{DD6B1538-3DB8-86F5-DC88-61EB749BEF1F}"/>
              </a:ext>
            </a:extLst>
          </p:cNvPr>
          <p:cNvPicPr>
            <a:picLocks noGrp="1" noChangeAspect="1"/>
          </p:cNvPicPr>
          <p:nvPr>
            <p:ph type="pic" sz="quarter" idx="13"/>
          </p:nvPr>
        </p:nvPicPr>
        <p:blipFill>
          <a:blip r:embed="rId2"/>
          <a:srcRect l="16515" r="16515"/>
          <a:stretch>
            <a:fillRect/>
          </a:stretch>
        </p:blipFill>
        <p:spPr/>
      </p:pic>
      <p:sp>
        <p:nvSpPr>
          <p:cNvPr id="9" name="Content Placeholder 3">
            <a:extLst>
              <a:ext uri="{FF2B5EF4-FFF2-40B4-BE49-F238E27FC236}">
                <a16:creationId xmlns:a16="http://schemas.microsoft.com/office/drawing/2014/main" id="{9B04C22F-B18E-05D8-9CD4-B5B75DD8E185}"/>
              </a:ext>
            </a:extLst>
          </p:cNvPr>
          <p:cNvSpPr>
            <a:spLocks noGrp="1"/>
          </p:cNvSpPr>
          <p:nvPr>
            <p:ph sz="quarter" idx="14"/>
          </p:nvPr>
        </p:nvSpPr>
        <p:spPr>
          <a:xfrm>
            <a:off x="353620" y="3429000"/>
            <a:ext cx="4243632" cy="2787562"/>
          </a:xfrm>
        </p:spPr>
        <p:txBody>
          <a:bodyPr>
            <a:normAutofit/>
          </a:bodyPr>
          <a:lstStyle/>
          <a:p>
            <a:pPr marL="457200" indent="-457200">
              <a:buAutoNum type="arabicPeriod"/>
            </a:pPr>
            <a:r>
              <a:rPr lang="en-US" b="1" dirty="0"/>
              <a:t>Linear Regression</a:t>
            </a:r>
          </a:p>
          <a:p>
            <a:pPr marL="914400" lvl="1" indent="-457200">
              <a:buFont typeface="Arial" panose="020B0604020202020204" pitchFamily="34" charset="0"/>
              <a:buChar char="•"/>
            </a:pPr>
            <a:r>
              <a:rPr lang="en-US" b="1" dirty="0"/>
              <a:t>Univariate</a:t>
            </a:r>
          </a:p>
          <a:p>
            <a:pPr marL="914400" lvl="1" indent="-457200">
              <a:buFont typeface="Arial" panose="020B0604020202020204" pitchFamily="34" charset="0"/>
              <a:buChar char="•"/>
            </a:pPr>
            <a:r>
              <a:rPr lang="en-US" b="1" dirty="0"/>
              <a:t>Multivariate</a:t>
            </a:r>
          </a:p>
          <a:p>
            <a:pPr marL="457200" indent="-457200">
              <a:buAutoNum type="arabicPeriod"/>
            </a:pPr>
            <a:r>
              <a:rPr lang="en-US" b="1" dirty="0"/>
              <a:t>Random Forest</a:t>
            </a:r>
          </a:p>
          <a:p>
            <a:pPr marL="914400" lvl="1" indent="-457200">
              <a:buFont typeface="Arial" panose="020B0604020202020204" pitchFamily="34" charset="0"/>
              <a:buChar char="•"/>
            </a:pPr>
            <a:r>
              <a:rPr lang="en-US" b="1" dirty="0"/>
              <a:t>Regression</a:t>
            </a:r>
          </a:p>
          <a:p>
            <a:pPr marL="914400" lvl="1" indent="-457200">
              <a:buFont typeface="Arial" panose="020B0604020202020204" pitchFamily="34" charset="0"/>
              <a:buChar char="•"/>
            </a:pPr>
            <a:r>
              <a:rPr lang="en-US" b="1" dirty="0"/>
              <a:t>Classification</a:t>
            </a:r>
          </a:p>
          <a:p>
            <a:pPr marL="285750" indent="-285750">
              <a:buFontTx/>
              <a:buChar char="-"/>
            </a:pPr>
            <a:endParaRPr lang="en-US" b="1" dirty="0"/>
          </a:p>
        </p:txBody>
      </p:sp>
    </p:spTree>
    <p:extLst>
      <p:ext uri="{BB962C8B-B14F-4D97-AF65-F5344CB8AC3E}">
        <p14:creationId xmlns:p14="http://schemas.microsoft.com/office/powerpoint/2010/main" val="276339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E1A61C-AD35-0A49-4330-67F53602718C}"/>
              </a:ext>
            </a:extLst>
          </p:cNvPr>
          <p:cNvSpPr>
            <a:spLocks noGrp="1"/>
          </p:cNvSpPr>
          <p:nvPr>
            <p:ph type="dt" sz="half" idx="10"/>
          </p:nvPr>
        </p:nvSpPr>
        <p:spPr>
          <a:xfrm rot="16200000">
            <a:off x="11581787" y="227618"/>
            <a:ext cx="841248" cy="379182"/>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4/20/2025</a:t>
            </a:fld>
            <a:endParaRPr lang="en-US"/>
          </a:p>
        </p:txBody>
      </p:sp>
      <p:sp>
        <p:nvSpPr>
          <p:cNvPr id="3" name="Slide Number Placeholder 2">
            <a:extLst>
              <a:ext uri="{FF2B5EF4-FFF2-40B4-BE49-F238E27FC236}">
                <a16:creationId xmlns:a16="http://schemas.microsoft.com/office/drawing/2014/main" id="{BE46813A-01F1-1DFE-18C2-B6599D86D6DD}"/>
              </a:ext>
            </a:extLst>
          </p:cNvPr>
          <p:cNvSpPr>
            <a:spLocks noGrp="1"/>
          </p:cNvSpPr>
          <p:nvPr>
            <p:ph type="sldNum" sz="quarter" idx="12"/>
          </p:nvPr>
        </p:nvSpPr>
        <p:spPr>
          <a:xfrm rot="16200000">
            <a:off x="11662434" y="6328433"/>
            <a:ext cx="679953" cy="379181"/>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25</a:t>
            </a:fld>
            <a:endParaRPr lang="en-US"/>
          </a:p>
        </p:txBody>
      </p:sp>
      <p:sp>
        <p:nvSpPr>
          <p:cNvPr id="11" name="Title 5">
            <a:extLst>
              <a:ext uri="{FF2B5EF4-FFF2-40B4-BE49-F238E27FC236}">
                <a16:creationId xmlns:a16="http://schemas.microsoft.com/office/drawing/2014/main" id="{598B3C35-AC96-6A2E-114E-E05ED0E30F40}"/>
              </a:ext>
            </a:extLst>
          </p:cNvPr>
          <p:cNvSpPr>
            <a:spLocks noGrp="1"/>
          </p:cNvSpPr>
          <p:nvPr>
            <p:ph type="title"/>
          </p:nvPr>
        </p:nvSpPr>
        <p:spPr>
          <a:xfrm>
            <a:off x="614523" y="1327927"/>
            <a:ext cx="3982729" cy="1148574"/>
          </a:xfrm>
        </p:spPr>
        <p:txBody>
          <a:bodyPr/>
          <a:lstStyle/>
          <a:p>
            <a:r>
              <a:rPr lang="en-US" dirty="0"/>
              <a:t>Regression</a:t>
            </a:r>
            <a:br>
              <a:rPr lang="en-US" dirty="0"/>
            </a:br>
            <a:r>
              <a:rPr lang="en-US" dirty="0"/>
              <a:t>Models</a:t>
            </a:r>
          </a:p>
        </p:txBody>
      </p:sp>
      <p:pic>
        <p:nvPicPr>
          <p:cNvPr id="4" name="Picture 3" descr="A red arrow pointing up&#10;&#10;AI-generated content may be incorrect.">
            <a:extLst>
              <a:ext uri="{FF2B5EF4-FFF2-40B4-BE49-F238E27FC236}">
                <a16:creationId xmlns:a16="http://schemas.microsoft.com/office/drawing/2014/main" id="{498A6047-A681-F799-8B67-155EA39A5275}"/>
              </a:ext>
            </a:extLst>
          </p:cNvPr>
          <p:cNvPicPr>
            <a:picLocks noChangeAspect="1"/>
          </p:cNvPicPr>
          <p:nvPr/>
        </p:nvPicPr>
        <p:blipFill>
          <a:blip r:embed="rId2"/>
          <a:stretch>
            <a:fillRect/>
          </a:stretch>
        </p:blipFill>
        <p:spPr>
          <a:xfrm>
            <a:off x="6547276" y="1327927"/>
            <a:ext cx="4075089" cy="4075089"/>
          </a:xfrm>
          <a:prstGeom prst="rect">
            <a:avLst/>
          </a:prstGeom>
        </p:spPr>
      </p:pic>
      <p:sp>
        <p:nvSpPr>
          <p:cNvPr id="6" name="Content Placeholder 3">
            <a:extLst>
              <a:ext uri="{FF2B5EF4-FFF2-40B4-BE49-F238E27FC236}">
                <a16:creationId xmlns:a16="http://schemas.microsoft.com/office/drawing/2014/main" id="{6E015292-0E32-D219-0141-A4B23919F128}"/>
              </a:ext>
            </a:extLst>
          </p:cNvPr>
          <p:cNvSpPr txBox="1">
            <a:spLocks/>
          </p:cNvSpPr>
          <p:nvPr/>
        </p:nvSpPr>
        <p:spPr>
          <a:xfrm>
            <a:off x="614523" y="3009900"/>
            <a:ext cx="4243632" cy="2181269"/>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1. Linear Regression</a:t>
            </a:r>
          </a:p>
          <a:p>
            <a:pPr marL="342900" indent="-342900">
              <a:buFont typeface="Arial" panose="020B0604020202020204" pitchFamily="34" charset="0"/>
              <a:buChar char="•"/>
            </a:pPr>
            <a:r>
              <a:rPr lang="en-US" b="1" dirty="0"/>
              <a:t>Univariate</a:t>
            </a:r>
          </a:p>
          <a:p>
            <a:pPr marL="342900" indent="-342900">
              <a:buFont typeface="Arial" panose="020B0604020202020204" pitchFamily="34" charset="0"/>
              <a:buChar char="•"/>
            </a:pPr>
            <a:r>
              <a:rPr lang="en-US" b="1" dirty="0"/>
              <a:t>Multivariate</a:t>
            </a:r>
          </a:p>
          <a:p>
            <a:endParaRPr lang="en-US" b="1" dirty="0"/>
          </a:p>
          <a:p>
            <a:pPr marL="457200" indent="-457200">
              <a:buFont typeface="+mj-lt"/>
              <a:buAutoNum type="arabicPeriod" startAt="2"/>
            </a:pPr>
            <a:r>
              <a:rPr lang="en-US" b="1" dirty="0"/>
              <a:t>Random Forest Regression</a:t>
            </a:r>
          </a:p>
          <a:p>
            <a:pPr marL="285750" indent="-285750">
              <a:buFontTx/>
              <a:buChar char="-"/>
            </a:pPr>
            <a:endParaRPr lang="en-US" b="1" dirty="0"/>
          </a:p>
        </p:txBody>
      </p:sp>
    </p:spTree>
    <p:extLst>
      <p:ext uri="{BB962C8B-B14F-4D97-AF65-F5344CB8AC3E}">
        <p14:creationId xmlns:p14="http://schemas.microsoft.com/office/powerpoint/2010/main" val="336804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8119E-DD9D-E2B6-CEBB-45C2AD726341}"/>
              </a:ext>
            </a:extLst>
          </p:cNvPr>
          <p:cNvSpPr>
            <a:spLocks noGrp="1"/>
          </p:cNvSpPr>
          <p:nvPr>
            <p:ph type="dt" sz="half" idx="10"/>
          </p:nvPr>
        </p:nvSpPr>
        <p:spPr>
          <a:xfrm rot="16200000">
            <a:off x="11556490" y="251460"/>
            <a:ext cx="886968" cy="384048"/>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4/20/2025</a:t>
            </a:fld>
            <a:endParaRPr lang="en-US"/>
          </a:p>
        </p:txBody>
      </p:sp>
      <p:sp>
        <p:nvSpPr>
          <p:cNvPr id="3" name="Slide Number Placeholder 2">
            <a:extLst>
              <a:ext uri="{FF2B5EF4-FFF2-40B4-BE49-F238E27FC236}">
                <a16:creationId xmlns:a16="http://schemas.microsoft.com/office/drawing/2014/main" id="{E7E6AD56-46B1-7DD7-D0CD-1790A0211A3F}"/>
              </a:ext>
            </a:extLst>
          </p:cNvPr>
          <p:cNvSpPr>
            <a:spLocks noGrp="1"/>
          </p:cNvSpPr>
          <p:nvPr>
            <p:ph type="sldNum" sz="quarter" idx="12"/>
          </p:nvPr>
        </p:nvSpPr>
        <p:spPr>
          <a:xfrm rot="16200000">
            <a:off x="11679934" y="6350094"/>
            <a:ext cx="640080" cy="384048"/>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26</a:t>
            </a:fld>
            <a:endParaRPr lang="en-US"/>
          </a:p>
        </p:txBody>
      </p:sp>
      <p:pic>
        <p:nvPicPr>
          <p:cNvPr id="6" name="Picture 5">
            <a:extLst>
              <a:ext uri="{FF2B5EF4-FFF2-40B4-BE49-F238E27FC236}">
                <a16:creationId xmlns:a16="http://schemas.microsoft.com/office/drawing/2014/main" id="{79E9B08B-77D7-EB76-D464-FEF5D1D187AF}"/>
              </a:ext>
            </a:extLst>
          </p:cNvPr>
          <p:cNvPicPr>
            <a:picLocks noChangeAspect="1"/>
          </p:cNvPicPr>
          <p:nvPr/>
        </p:nvPicPr>
        <p:blipFill>
          <a:blip r:embed="rId2"/>
          <a:srcRect t="248" r="2" b="1043"/>
          <a:stretch/>
        </p:blipFill>
        <p:spPr>
          <a:xfrm>
            <a:off x="194174" y="2134892"/>
            <a:ext cx="6118261" cy="3170707"/>
          </a:xfrm>
          <a:prstGeom prst="rect">
            <a:avLst/>
          </a:prstGeom>
          <a:noFill/>
        </p:spPr>
      </p:pic>
      <p:sp>
        <p:nvSpPr>
          <p:cNvPr id="4" name="TextBox 3">
            <a:extLst>
              <a:ext uri="{FF2B5EF4-FFF2-40B4-BE49-F238E27FC236}">
                <a16:creationId xmlns:a16="http://schemas.microsoft.com/office/drawing/2014/main" id="{5528BB75-3024-B5DA-5715-52F84E2CD8F2}"/>
              </a:ext>
            </a:extLst>
          </p:cNvPr>
          <p:cNvSpPr txBox="1"/>
          <p:nvPr/>
        </p:nvSpPr>
        <p:spPr>
          <a:xfrm>
            <a:off x="406400" y="259286"/>
            <a:ext cx="10299700" cy="584775"/>
          </a:xfrm>
          <a:prstGeom prst="rect">
            <a:avLst/>
          </a:prstGeom>
          <a:noFill/>
        </p:spPr>
        <p:txBody>
          <a:bodyPr wrap="square" rtlCol="0">
            <a:spAutoFit/>
          </a:bodyPr>
          <a:lstStyle/>
          <a:p>
            <a:r>
              <a:rPr lang="en-US" sz="3200">
                <a:latin typeface="+mj-lt"/>
              </a:rPr>
              <a:t>Predictor Feature: Remaining Lease Years</a:t>
            </a:r>
            <a:endParaRPr lang="en-US" sz="3200" dirty="0">
              <a:latin typeface="+mj-lt"/>
            </a:endParaRPr>
          </a:p>
        </p:txBody>
      </p:sp>
      <p:sp>
        <p:nvSpPr>
          <p:cNvPr id="8" name="Text Placeholder 3">
            <a:extLst>
              <a:ext uri="{FF2B5EF4-FFF2-40B4-BE49-F238E27FC236}">
                <a16:creationId xmlns:a16="http://schemas.microsoft.com/office/drawing/2014/main" id="{D96170BC-478C-F781-2EDE-172B905F55A5}"/>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10" name="Picture 9">
            <a:extLst>
              <a:ext uri="{FF2B5EF4-FFF2-40B4-BE49-F238E27FC236}">
                <a16:creationId xmlns:a16="http://schemas.microsoft.com/office/drawing/2014/main" id="{5B0BDC77-D6BC-740D-1770-70C47F11136B}"/>
              </a:ext>
            </a:extLst>
          </p:cNvPr>
          <p:cNvPicPr>
            <a:picLocks noChangeAspect="1"/>
          </p:cNvPicPr>
          <p:nvPr/>
        </p:nvPicPr>
        <p:blipFill>
          <a:blip r:embed="rId3"/>
          <a:stretch>
            <a:fillRect/>
          </a:stretch>
        </p:blipFill>
        <p:spPr>
          <a:xfrm>
            <a:off x="6312435" y="2938836"/>
            <a:ext cx="5092700" cy="2006600"/>
          </a:xfrm>
          <a:prstGeom prst="rect">
            <a:avLst/>
          </a:prstGeom>
        </p:spPr>
      </p:pic>
    </p:spTree>
    <p:extLst>
      <p:ext uri="{BB962C8B-B14F-4D97-AF65-F5344CB8AC3E}">
        <p14:creationId xmlns:p14="http://schemas.microsoft.com/office/powerpoint/2010/main" val="87023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03133-7E23-92F9-2243-6BB6D0008CA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AEC65D1-43B9-F6FD-9EA2-6DDC29B1D4BB}"/>
              </a:ext>
            </a:extLst>
          </p:cNvPr>
          <p:cNvSpPr>
            <a:spLocks noGrp="1"/>
          </p:cNvSpPr>
          <p:nvPr>
            <p:ph type="dt" sz="half" idx="10"/>
          </p:nvPr>
        </p:nvSpPr>
        <p:spPr/>
        <p:txBody>
          <a:bodyPr/>
          <a:lstStyle/>
          <a:p>
            <a:fld id="{87CFF128-BAC7-4E0D-8F77-28A571D93B6F}" type="datetime1">
              <a:rPr lang="en-US" smtClean="0"/>
              <a:t>4/20/2025</a:t>
            </a:fld>
            <a:endParaRPr lang="en-US"/>
          </a:p>
        </p:txBody>
      </p:sp>
      <p:sp>
        <p:nvSpPr>
          <p:cNvPr id="3" name="Slide Number Placeholder 2">
            <a:extLst>
              <a:ext uri="{FF2B5EF4-FFF2-40B4-BE49-F238E27FC236}">
                <a16:creationId xmlns:a16="http://schemas.microsoft.com/office/drawing/2014/main" id="{C61E63D9-DD17-757F-D051-2682817A8FF3}"/>
              </a:ext>
            </a:extLst>
          </p:cNvPr>
          <p:cNvSpPr>
            <a:spLocks noGrp="1"/>
          </p:cNvSpPr>
          <p:nvPr>
            <p:ph type="sldNum" sz="quarter" idx="12"/>
          </p:nvPr>
        </p:nvSpPr>
        <p:spPr/>
        <p:txBody>
          <a:bodyPr/>
          <a:lstStyle/>
          <a:p>
            <a:fld id="{CC057153-B650-4DEB-B370-79DDCFDCE934}" type="slidenum">
              <a:rPr lang="en-US" smtClean="0"/>
              <a:t>27</a:t>
            </a:fld>
            <a:endParaRPr lang="en-US"/>
          </a:p>
        </p:txBody>
      </p:sp>
      <p:sp>
        <p:nvSpPr>
          <p:cNvPr id="4" name="TextBox 3">
            <a:extLst>
              <a:ext uri="{FF2B5EF4-FFF2-40B4-BE49-F238E27FC236}">
                <a16:creationId xmlns:a16="http://schemas.microsoft.com/office/drawing/2014/main" id="{0D6AB34B-3E11-5E10-A330-B53FCD667A41}"/>
              </a:ext>
            </a:extLst>
          </p:cNvPr>
          <p:cNvSpPr txBox="1"/>
          <p:nvPr/>
        </p:nvSpPr>
        <p:spPr>
          <a:xfrm>
            <a:off x="406400" y="259286"/>
            <a:ext cx="7535333" cy="584775"/>
          </a:xfrm>
          <a:prstGeom prst="rect">
            <a:avLst/>
          </a:prstGeom>
          <a:noFill/>
        </p:spPr>
        <p:txBody>
          <a:bodyPr wrap="square" rtlCol="0">
            <a:spAutoFit/>
          </a:bodyPr>
          <a:lstStyle/>
          <a:p>
            <a:r>
              <a:rPr lang="en-US" sz="3200" dirty="0">
                <a:latin typeface="+mj-lt"/>
              </a:rPr>
              <a:t>Predictor Feature: Floor Area</a:t>
            </a:r>
          </a:p>
        </p:txBody>
      </p:sp>
      <p:pic>
        <p:nvPicPr>
          <p:cNvPr id="8" name="Picture 7">
            <a:extLst>
              <a:ext uri="{FF2B5EF4-FFF2-40B4-BE49-F238E27FC236}">
                <a16:creationId xmlns:a16="http://schemas.microsoft.com/office/drawing/2014/main" id="{9DECEB84-972A-6A5E-AC53-1F6DA43300F6}"/>
              </a:ext>
            </a:extLst>
          </p:cNvPr>
          <p:cNvPicPr>
            <a:picLocks noChangeAspect="1"/>
          </p:cNvPicPr>
          <p:nvPr/>
        </p:nvPicPr>
        <p:blipFill>
          <a:blip r:embed="rId2"/>
          <a:stretch>
            <a:fillRect/>
          </a:stretch>
        </p:blipFill>
        <p:spPr>
          <a:xfrm>
            <a:off x="192025" y="1980873"/>
            <a:ext cx="6524075" cy="3426313"/>
          </a:xfrm>
          <a:prstGeom prst="rect">
            <a:avLst/>
          </a:prstGeom>
        </p:spPr>
      </p:pic>
      <p:sp>
        <p:nvSpPr>
          <p:cNvPr id="5" name="Text Placeholder 3">
            <a:extLst>
              <a:ext uri="{FF2B5EF4-FFF2-40B4-BE49-F238E27FC236}">
                <a16:creationId xmlns:a16="http://schemas.microsoft.com/office/drawing/2014/main" id="{F1FEC921-8AC4-067D-9B5F-ECE5502FFD25}"/>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11" name="Picture 10">
            <a:extLst>
              <a:ext uri="{FF2B5EF4-FFF2-40B4-BE49-F238E27FC236}">
                <a16:creationId xmlns:a16="http://schemas.microsoft.com/office/drawing/2014/main" id="{50099289-9274-9EBB-969A-217D1295CECB}"/>
              </a:ext>
            </a:extLst>
          </p:cNvPr>
          <p:cNvPicPr>
            <a:picLocks noChangeAspect="1"/>
          </p:cNvPicPr>
          <p:nvPr/>
        </p:nvPicPr>
        <p:blipFill>
          <a:blip r:embed="rId3"/>
          <a:stretch>
            <a:fillRect/>
          </a:stretch>
        </p:blipFill>
        <p:spPr>
          <a:xfrm>
            <a:off x="6716100" y="2589441"/>
            <a:ext cx="4976791" cy="1927630"/>
          </a:xfrm>
          <a:prstGeom prst="rect">
            <a:avLst/>
          </a:prstGeom>
        </p:spPr>
      </p:pic>
    </p:spTree>
    <p:extLst>
      <p:ext uri="{BB962C8B-B14F-4D97-AF65-F5344CB8AC3E}">
        <p14:creationId xmlns:p14="http://schemas.microsoft.com/office/powerpoint/2010/main" val="3271710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A434D4-1C49-006B-2663-FE1BAE5AF591}"/>
              </a:ext>
            </a:extLst>
          </p:cNvPr>
          <p:cNvSpPr>
            <a:spLocks noGrp="1"/>
          </p:cNvSpPr>
          <p:nvPr>
            <p:ph type="dt" sz="half" idx="10"/>
          </p:nvPr>
        </p:nvSpPr>
        <p:spPr/>
        <p:txBody>
          <a:bodyPr/>
          <a:lstStyle/>
          <a:p>
            <a:fld id="{87CFF128-BAC7-4E0D-8F77-28A571D93B6F}" type="datetime1">
              <a:rPr lang="en-US" smtClean="0"/>
              <a:t>4/20/2025</a:t>
            </a:fld>
            <a:endParaRPr lang="en-US"/>
          </a:p>
        </p:txBody>
      </p:sp>
      <p:sp>
        <p:nvSpPr>
          <p:cNvPr id="3" name="Slide Number Placeholder 2">
            <a:extLst>
              <a:ext uri="{FF2B5EF4-FFF2-40B4-BE49-F238E27FC236}">
                <a16:creationId xmlns:a16="http://schemas.microsoft.com/office/drawing/2014/main" id="{60691ED2-A5F4-37E3-0A46-BEC32702B1CC}"/>
              </a:ext>
            </a:extLst>
          </p:cNvPr>
          <p:cNvSpPr>
            <a:spLocks noGrp="1"/>
          </p:cNvSpPr>
          <p:nvPr>
            <p:ph type="sldNum" sz="quarter" idx="12"/>
          </p:nvPr>
        </p:nvSpPr>
        <p:spPr/>
        <p:txBody>
          <a:bodyPr/>
          <a:lstStyle/>
          <a:p>
            <a:fld id="{CC057153-B650-4DEB-B370-79DDCFDCE934}" type="slidenum">
              <a:rPr lang="en-US" smtClean="0"/>
              <a:t>28</a:t>
            </a:fld>
            <a:endParaRPr lang="en-US"/>
          </a:p>
        </p:txBody>
      </p:sp>
      <p:sp>
        <p:nvSpPr>
          <p:cNvPr id="4" name="TextBox 3">
            <a:extLst>
              <a:ext uri="{FF2B5EF4-FFF2-40B4-BE49-F238E27FC236}">
                <a16:creationId xmlns:a16="http://schemas.microsoft.com/office/drawing/2014/main" id="{82A02AF0-A5CA-F24E-FE0D-76F5F9542D4C}"/>
              </a:ext>
            </a:extLst>
          </p:cNvPr>
          <p:cNvSpPr txBox="1"/>
          <p:nvPr/>
        </p:nvSpPr>
        <p:spPr>
          <a:xfrm>
            <a:off x="406400" y="259286"/>
            <a:ext cx="7535333" cy="584775"/>
          </a:xfrm>
          <a:prstGeom prst="rect">
            <a:avLst/>
          </a:prstGeom>
          <a:noFill/>
        </p:spPr>
        <p:txBody>
          <a:bodyPr wrap="square" rtlCol="0">
            <a:spAutoFit/>
          </a:bodyPr>
          <a:lstStyle/>
          <a:p>
            <a:r>
              <a:rPr lang="en-US" sz="3200" dirty="0">
                <a:latin typeface="+mj-lt"/>
              </a:rPr>
              <a:t>Predictor Feature: </a:t>
            </a:r>
            <a:r>
              <a:rPr lang="en-US" sz="3200" dirty="0" err="1">
                <a:latin typeface="+mj-lt"/>
              </a:rPr>
              <a:t>Storey</a:t>
            </a:r>
            <a:r>
              <a:rPr lang="en-US" sz="3200" dirty="0">
                <a:latin typeface="+mj-lt"/>
              </a:rPr>
              <a:t> Range</a:t>
            </a:r>
          </a:p>
        </p:txBody>
      </p:sp>
      <p:pic>
        <p:nvPicPr>
          <p:cNvPr id="8" name="Picture 7">
            <a:extLst>
              <a:ext uri="{FF2B5EF4-FFF2-40B4-BE49-F238E27FC236}">
                <a16:creationId xmlns:a16="http://schemas.microsoft.com/office/drawing/2014/main" id="{484094A7-5AE6-E428-DE39-B1888EE41195}"/>
              </a:ext>
            </a:extLst>
          </p:cNvPr>
          <p:cNvPicPr>
            <a:picLocks noChangeAspect="1"/>
          </p:cNvPicPr>
          <p:nvPr/>
        </p:nvPicPr>
        <p:blipFill>
          <a:blip r:embed="rId2"/>
          <a:stretch>
            <a:fillRect/>
          </a:stretch>
        </p:blipFill>
        <p:spPr>
          <a:xfrm>
            <a:off x="347133" y="2056899"/>
            <a:ext cx="5867400" cy="3453766"/>
          </a:xfrm>
          <a:prstGeom prst="rect">
            <a:avLst/>
          </a:prstGeom>
        </p:spPr>
      </p:pic>
      <p:sp>
        <p:nvSpPr>
          <p:cNvPr id="5" name="Text Placeholder 3">
            <a:extLst>
              <a:ext uri="{FF2B5EF4-FFF2-40B4-BE49-F238E27FC236}">
                <a16:creationId xmlns:a16="http://schemas.microsoft.com/office/drawing/2014/main" id="{1C14E553-D801-0DAF-05DC-6362594A04DA}"/>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9" name="Picture 8">
            <a:extLst>
              <a:ext uri="{FF2B5EF4-FFF2-40B4-BE49-F238E27FC236}">
                <a16:creationId xmlns:a16="http://schemas.microsoft.com/office/drawing/2014/main" id="{D64DF88A-4EF9-BFF1-C911-851135A08151}"/>
              </a:ext>
            </a:extLst>
          </p:cNvPr>
          <p:cNvPicPr>
            <a:picLocks noChangeAspect="1"/>
          </p:cNvPicPr>
          <p:nvPr/>
        </p:nvPicPr>
        <p:blipFill>
          <a:blip r:embed="rId3"/>
          <a:stretch>
            <a:fillRect/>
          </a:stretch>
        </p:blipFill>
        <p:spPr>
          <a:xfrm>
            <a:off x="7113319" y="1335459"/>
            <a:ext cx="4404096" cy="4589811"/>
          </a:xfrm>
          <a:prstGeom prst="rect">
            <a:avLst/>
          </a:prstGeom>
        </p:spPr>
      </p:pic>
    </p:spTree>
    <p:extLst>
      <p:ext uri="{BB962C8B-B14F-4D97-AF65-F5344CB8AC3E}">
        <p14:creationId xmlns:p14="http://schemas.microsoft.com/office/powerpoint/2010/main" val="3663320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48DEC-D0D1-A582-3E05-17606544181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DB7D706-0095-5F73-22CF-48AC182DF14E}"/>
              </a:ext>
            </a:extLst>
          </p:cNvPr>
          <p:cNvSpPr>
            <a:spLocks noGrp="1"/>
          </p:cNvSpPr>
          <p:nvPr>
            <p:ph type="dt" sz="half" idx="10"/>
          </p:nvPr>
        </p:nvSpPr>
        <p:spPr/>
        <p:txBody>
          <a:bodyPr/>
          <a:lstStyle/>
          <a:p>
            <a:fld id="{87CFF128-BAC7-4E0D-8F77-28A571D93B6F}" type="datetime1">
              <a:rPr lang="en-US" smtClean="0"/>
              <a:t>4/20/2025</a:t>
            </a:fld>
            <a:endParaRPr lang="en-US"/>
          </a:p>
        </p:txBody>
      </p:sp>
      <p:sp>
        <p:nvSpPr>
          <p:cNvPr id="3" name="Slide Number Placeholder 2">
            <a:extLst>
              <a:ext uri="{FF2B5EF4-FFF2-40B4-BE49-F238E27FC236}">
                <a16:creationId xmlns:a16="http://schemas.microsoft.com/office/drawing/2014/main" id="{0D57743A-812E-862B-856D-0E0C8835DA1A}"/>
              </a:ext>
            </a:extLst>
          </p:cNvPr>
          <p:cNvSpPr>
            <a:spLocks noGrp="1"/>
          </p:cNvSpPr>
          <p:nvPr>
            <p:ph type="sldNum" sz="quarter" idx="12"/>
          </p:nvPr>
        </p:nvSpPr>
        <p:spPr/>
        <p:txBody>
          <a:bodyPr/>
          <a:lstStyle/>
          <a:p>
            <a:fld id="{CC057153-B650-4DEB-B370-79DDCFDCE934}" type="slidenum">
              <a:rPr lang="en-US" smtClean="0"/>
              <a:t>29</a:t>
            </a:fld>
            <a:endParaRPr lang="en-US"/>
          </a:p>
        </p:txBody>
      </p:sp>
      <p:sp>
        <p:nvSpPr>
          <p:cNvPr id="4" name="TextBox 3">
            <a:extLst>
              <a:ext uri="{FF2B5EF4-FFF2-40B4-BE49-F238E27FC236}">
                <a16:creationId xmlns:a16="http://schemas.microsoft.com/office/drawing/2014/main" id="{778ED229-9875-9D99-CA83-EC1C78481053}"/>
              </a:ext>
            </a:extLst>
          </p:cNvPr>
          <p:cNvSpPr txBox="1"/>
          <p:nvPr/>
        </p:nvSpPr>
        <p:spPr>
          <a:xfrm>
            <a:off x="406400" y="259286"/>
            <a:ext cx="7535333" cy="584775"/>
          </a:xfrm>
          <a:prstGeom prst="rect">
            <a:avLst/>
          </a:prstGeom>
          <a:noFill/>
        </p:spPr>
        <p:txBody>
          <a:bodyPr wrap="square" rtlCol="0">
            <a:spAutoFit/>
          </a:bodyPr>
          <a:lstStyle/>
          <a:p>
            <a:r>
              <a:rPr lang="en-US" sz="3200" dirty="0">
                <a:latin typeface="+mj-lt"/>
              </a:rPr>
              <a:t>Predictor Feature: Flat Type</a:t>
            </a:r>
          </a:p>
        </p:txBody>
      </p:sp>
      <p:pic>
        <p:nvPicPr>
          <p:cNvPr id="6" name="Picture 5">
            <a:extLst>
              <a:ext uri="{FF2B5EF4-FFF2-40B4-BE49-F238E27FC236}">
                <a16:creationId xmlns:a16="http://schemas.microsoft.com/office/drawing/2014/main" id="{EF2A4F43-A564-FE60-F0C8-65BFDBC0248E}"/>
              </a:ext>
            </a:extLst>
          </p:cNvPr>
          <p:cNvPicPr>
            <a:picLocks noChangeAspect="1"/>
          </p:cNvPicPr>
          <p:nvPr/>
        </p:nvPicPr>
        <p:blipFill>
          <a:blip r:embed="rId2"/>
          <a:stretch>
            <a:fillRect/>
          </a:stretch>
        </p:blipFill>
        <p:spPr>
          <a:xfrm>
            <a:off x="287866" y="2410701"/>
            <a:ext cx="6036734" cy="3116084"/>
          </a:xfrm>
          <a:prstGeom prst="rect">
            <a:avLst/>
          </a:prstGeom>
        </p:spPr>
      </p:pic>
      <p:sp>
        <p:nvSpPr>
          <p:cNvPr id="5" name="Text Placeholder 3">
            <a:extLst>
              <a:ext uri="{FF2B5EF4-FFF2-40B4-BE49-F238E27FC236}">
                <a16:creationId xmlns:a16="http://schemas.microsoft.com/office/drawing/2014/main" id="{D9B4CABD-A15D-14D2-36AD-64C6D1A3C033}"/>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10" name="Picture 9">
            <a:extLst>
              <a:ext uri="{FF2B5EF4-FFF2-40B4-BE49-F238E27FC236}">
                <a16:creationId xmlns:a16="http://schemas.microsoft.com/office/drawing/2014/main" id="{F840DDCB-9A09-9A11-328E-BD1DFF5E3A90}"/>
              </a:ext>
            </a:extLst>
          </p:cNvPr>
          <p:cNvPicPr>
            <a:picLocks noChangeAspect="1"/>
          </p:cNvPicPr>
          <p:nvPr/>
        </p:nvPicPr>
        <p:blipFill>
          <a:blip r:embed="rId3"/>
          <a:stretch>
            <a:fillRect/>
          </a:stretch>
        </p:blipFill>
        <p:spPr>
          <a:xfrm>
            <a:off x="6455228" y="3259929"/>
            <a:ext cx="5156340" cy="1603093"/>
          </a:xfrm>
          <a:prstGeom prst="rect">
            <a:avLst/>
          </a:prstGeom>
        </p:spPr>
      </p:pic>
      <p:pic>
        <p:nvPicPr>
          <p:cNvPr id="11" name="Picture 10">
            <a:extLst>
              <a:ext uri="{FF2B5EF4-FFF2-40B4-BE49-F238E27FC236}">
                <a16:creationId xmlns:a16="http://schemas.microsoft.com/office/drawing/2014/main" id="{961B145E-62A6-5826-DE59-2A44BB6074B8}"/>
              </a:ext>
            </a:extLst>
          </p:cNvPr>
          <p:cNvPicPr>
            <a:picLocks noChangeAspect="1"/>
          </p:cNvPicPr>
          <p:nvPr/>
        </p:nvPicPr>
        <p:blipFill>
          <a:blip r:embed="rId4"/>
          <a:stretch>
            <a:fillRect/>
          </a:stretch>
        </p:blipFill>
        <p:spPr>
          <a:xfrm>
            <a:off x="4039919" y="1813251"/>
            <a:ext cx="7366000" cy="495300"/>
          </a:xfrm>
          <a:prstGeom prst="rect">
            <a:avLst/>
          </a:prstGeom>
        </p:spPr>
      </p:pic>
    </p:spTree>
    <p:extLst>
      <p:ext uri="{BB962C8B-B14F-4D97-AF65-F5344CB8AC3E}">
        <p14:creationId xmlns:p14="http://schemas.microsoft.com/office/powerpoint/2010/main" val="499097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F11C81-A4EA-16BC-B023-A1233E306AAE}"/>
              </a:ext>
            </a:extLst>
          </p:cNvPr>
          <p:cNvSpPr>
            <a:spLocks noGrp="1"/>
          </p:cNvSpPr>
          <p:nvPr>
            <p:ph sz="quarter" idx="14"/>
          </p:nvPr>
        </p:nvSpPr>
        <p:spPr>
          <a:xfrm>
            <a:off x="384051" y="2220976"/>
            <a:ext cx="6569391" cy="3995588"/>
          </a:xfrm>
        </p:spPr>
        <p:txBody>
          <a:bodyPr/>
          <a:lstStyle/>
          <a:p>
            <a:pPr marL="285750" indent="-285750">
              <a:buFontTx/>
              <a:buChar char="-"/>
            </a:pPr>
            <a:r>
              <a:rPr lang="en-US" sz="1800" dirty="0"/>
              <a:t>HDB resale flats are a major part of Singapore’s housing market</a:t>
            </a:r>
          </a:p>
          <a:p>
            <a:pPr marL="285750" indent="-285750">
              <a:buFontTx/>
              <a:buChar char="-"/>
            </a:pPr>
            <a:endParaRPr lang="en-US" sz="1800" dirty="0"/>
          </a:p>
          <a:p>
            <a:pPr marL="285750" indent="-285750">
              <a:buFontTx/>
              <a:buChar char="-"/>
            </a:pPr>
            <a:r>
              <a:rPr lang="en-US" sz="1800" dirty="0"/>
              <a:t>In 2024, there were 27835 recorded tra</a:t>
            </a:r>
            <a:r>
              <a:rPr lang="en-US" dirty="0"/>
              <a:t>nsactions of resale flats in Singapore. That’s about 76 transactions a day.</a:t>
            </a:r>
          </a:p>
          <a:p>
            <a:pPr marL="285750" indent="-285750">
              <a:buFontTx/>
              <a:buChar char="-"/>
            </a:pPr>
            <a:endParaRPr lang="en-US" dirty="0"/>
          </a:p>
          <a:p>
            <a:pPr marL="285750" indent="-285750">
              <a:buFontTx/>
              <a:buChar char="-"/>
            </a:pPr>
            <a:r>
              <a:rPr lang="en-US" sz="1800" dirty="0"/>
              <a:t>Resale flat prices are determined by the different attributes of a flat</a:t>
            </a:r>
          </a:p>
        </p:txBody>
      </p:sp>
      <p:sp>
        <p:nvSpPr>
          <p:cNvPr id="5" name="Date Placeholder 4">
            <a:extLst>
              <a:ext uri="{FF2B5EF4-FFF2-40B4-BE49-F238E27FC236}">
                <a16:creationId xmlns:a16="http://schemas.microsoft.com/office/drawing/2014/main" id="{FB50F74D-615D-90B9-C82A-C8BD0ECE27D0}"/>
              </a:ext>
            </a:extLst>
          </p:cNvPr>
          <p:cNvSpPr>
            <a:spLocks noGrp="1"/>
          </p:cNvSpPr>
          <p:nvPr>
            <p:ph type="dt" sz="half" idx="15"/>
          </p:nvPr>
        </p:nvSpPr>
        <p:spPr/>
        <p:txBody>
          <a:bodyPr/>
          <a:lstStyle/>
          <a:p>
            <a:fld id="{043CF65F-0E21-48DE-8D75-4BF66A547E8E}" type="datetime1">
              <a:rPr lang="en-US" smtClean="0"/>
              <a:pPr/>
              <a:t>4/20/2025</a:t>
            </a:fld>
            <a:endParaRPr lang="en-US" dirty="0"/>
          </a:p>
        </p:txBody>
      </p:sp>
      <p:sp>
        <p:nvSpPr>
          <p:cNvPr id="6" name="Slide Number Placeholder 5">
            <a:extLst>
              <a:ext uri="{FF2B5EF4-FFF2-40B4-BE49-F238E27FC236}">
                <a16:creationId xmlns:a16="http://schemas.microsoft.com/office/drawing/2014/main" id="{CC69D1F7-45DB-291B-3555-614D1BC22946}"/>
              </a:ext>
            </a:extLst>
          </p:cNvPr>
          <p:cNvSpPr>
            <a:spLocks noGrp="1"/>
          </p:cNvSpPr>
          <p:nvPr>
            <p:ph type="sldNum" sz="quarter" idx="17"/>
          </p:nvPr>
        </p:nvSpPr>
        <p:spPr/>
        <p:txBody>
          <a:bodyPr/>
          <a:lstStyle/>
          <a:p>
            <a:fld id="{CC057153-B650-4DEB-B370-79DDCFDCE934}" type="slidenum">
              <a:rPr lang="en-US" smtClean="0"/>
              <a:pPr/>
              <a:t>3</a:t>
            </a:fld>
            <a:endParaRPr lang="en-US" dirty="0"/>
          </a:p>
        </p:txBody>
      </p:sp>
      <p:pic>
        <p:nvPicPr>
          <p:cNvPr id="11" name="Picture Placeholder 10">
            <a:extLst>
              <a:ext uri="{FF2B5EF4-FFF2-40B4-BE49-F238E27FC236}">
                <a16:creationId xmlns:a16="http://schemas.microsoft.com/office/drawing/2014/main" id="{A977B6D3-5ACA-F463-6BBA-3BD29BB15ADA}"/>
              </a:ext>
            </a:extLst>
          </p:cNvPr>
          <p:cNvPicPr>
            <a:picLocks noGrp="1" noChangeAspect="1"/>
          </p:cNvPicPr>
          <p:nvPr>
            <p:ph type="pic" sz="quarter" idx="13"/>
          </p:nvPr>
        </p:nvPicPr>
        <p:blipFill>
          <a:blip r:embed="rId2"/>
          <a:srcRect l="30081" r="30081"/>
          <a:stretch>
            <a:fillRect/>
          </a:stretch>
        </p:blipFill>
        <p:spPr/>
      </p:pic>
      <p:sp>
        <p:nvSpPr>
          <p:cNvPr id="12" name="Text Placeholder 3">
            <a:extLst>
              <a:ext uri="{FF2B5EF4-FFF2-40B4-BE49-F238E27FC236}">
                <a16:creationId xmlns:a16="http://schemas.microsoft.com/office/drawing/2014/main" id="{EAFD6FD4-1F08-FFD7-C494-A8E78D7A622A}"/>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Introduction</a:t>
            </a:r>
          </a:p>
        </p:txBody>
      </p:sp>
      <p:sp>
        <p:nvSpPr>
          <p:cNvPr id="9" name="Title 1">
            <a:extLst>
              <a:ext uri="{FF2B5EF4-FFF2-40B4-BE49-F238E27FC236}">
                <a16:creationId xmlns:a16="http://schemas.microsoft.com/office/drawing/2014/main" id="{A80F8C2A-93D4-ACAC-6770-D553E59D6667}"/>
              </a:ext>
            </a:extLst>
          </p:cNvPr>
          <p:cNvSpPr txBox="1">
            <a:spLocks/>
          </p:cNvSpPr>
          <p:nvPr/>
        </p:nvSpPr>
        <p:spPr>
          <a:xfrm>
            <a:off x="640076" y="358883"/>
            <a:ext cx="7200563" cy="485178"/>
          </a:xfrm>
          <a:prstGeom prst="rect">
            <a:avLst/>
          </a:prstGeom>
        </p:spPr>
        <p:txBody>
          <a:bodyPr vert="horz" lIns="91440" tIns="91440" rIns="0" bIns="0" rtlCol="0" anchor="b">
            <a:noAutofit/>
          </a:bodyPr>
          <a:lst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a:lstStyle>
          <a:p>
            <a:r>
              <a:rPr lang="en-US" dirty="0"/>
              <a:t>introduction</a:t>
            </a:r>
          </a:p>
        </p:txBody>
      </p:sp>
    </p:spTree>
    <p:extLst>
      <p:ext uri="{BB962C8B-B14F-4D97-AF65-F5344CB8AC3E}">
        <p14:creationId xmlns:p14="http://schemas.microsoft.com/office/powerpoint/2010/main" val="141777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D8B2F-45B4-62D9-8C65-F6D3F151261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AD30FFF-8B47-97D5-60D0-42FBEA470714}"/>
              </a:ext>
            </a:extLst>
          </p:cNvPr>
          <p:cNvSpPr>
            <a:spLocks noGrp="1"/>
          </p:cNvSpPr>
          <p:nvPr>
            <p:ph type="dt" sz="half" idx="10"/>
          </p:nvPr>
        </p:nvSpPr>
        <p:spPr/>
        <p:txBody>
          <a:bodyPr/>
          <a:lstStyle/>
          <a:p>
            <a:fld id="{87CFF128-BAC7-4E0D-8F77-28A571D93B6F}" type="datetime1">
              <a:rPr lang="en-US" smtClean="0"/>
              <a:t>4/20/2025</a:t>
            </a:fld>
            <a:endParaRPr lang="en-US"/>
          </a:p>
        </p:txBody>
      </p:sp>
      <p:sp>
        <p:nvSpPr>
          <p:cNvPr id="3" name="Slide Number Placeholder 2">
            <a:extLst>
              <a:ext uri="{FF2B5EF4-FFF2-40B4-BE49-F238E27FC236}">
                <a16:creationId xmlns:a16="http://schemas.microsoft.com/office/drawing/2014/main" id="{927D1307-01F7-D4F5-702D-75147AB710E6}"/>
              </a:ext>
            </a:extLst>
          </p:cNvPr>
          <p:cNvSpPr>
            <a:spLocks noGrp="1"/>
          </p:cNvSpPr>
          <p:nvPr>
            <p:ph type="sldNum" sz="quarter" idx="12"/>
          </p:nvPr>
        </p:nvSpPr>
        <p:spPr/>
        <p:txBody>
          <a:bodyPr/>
          <a:lstStyle/>
          <a:p>
            <a:fld id="{CC057153-B650-4DEB-B370-79DDCFDCE934}" type="slidenum">
              <a:rPr lang="en-US" smtClean="0"/>
              <a:t>30</a:t>
            </a:fld>
            <a:endParaRPr lang="en-US"/>
          </a:p>
        </p:txBody>
      </p:sp>
      <p:sp>
        <p:nvSpPr>
          <p:cNvPr id="4" name="TextBox 3">
            <a:extLst>
              <a:ext uri="{FF2B5EF4-FFF2-40B4-BE49-F238E27FC236}">
                <a16:creationId xmlns:a16="http://schemas.microsoft.com/office/drawing/2014/main" id="{5E1D6056-3643-9C4E-01E5-903AC7F4391D}"/>
              </a:ext>
            </a:extLst>
          </p:cNvPr>
          <p:cNvSpPr txBox="1"/>
          <p:nvPr/>
        </p:nvSpPr>
        <p:spPr>
          <a:xfrm>
            <a:off x="406400" y="259286"/>
            <a:ext cx="7535333" cy="584775"/>
          </a:xfrm>
          <a:prstGeom prst="rect">
            <a:avLst/>
          </a:prstGeom>
          <a:noFill/>
        </p:spPr>
        <p:txBody>
          <a:bodyPr wrap="square" rtlCol="0">
            <a:spAutoFit/>
          </a:bodyPr>
          <a:lstStyle/>
          <a:p>
            <a:r>
              <a:rPr lang="en-US" sz="3200">
                <a:latin typeface="+mj-lt"/>
              </a:rPr>
              <a:t>Predictor Feature: Town</a:t>
            </a:r>
          </a:p>
        </p:txBody>
      </p:sp>
      <p:pic>
        <p:nvPicPr>
          <p:cNvPr id="6" name="Picture 5">
            <a:extLst>
              <a:ext uri="{FF2B5EF4-FFF2-40B4-BE49-F238E27FC236}">
                <a16:creationId xmlns:a16="http://schemas.microsoft.com/office/drawing/2014/main" id="{1D3E0874-EC01-DA23-912D-F399BCB3BBEE}"/>
              </a:ext>
            </a:extLst>
          </p:cNvPr>
          <p:cNvPicPr>
            <a:picLocks noChangeAspect="1"/>
          </p:cNvPicPr>
          <p:nvPr/>
        </p:nvPicPr>
        <p:blipFill>
          <a:blip r:embed="rId2"/>
          <a:stretch>
            <a:fillRect/>
          </a:stretch>
        </p:blipFill>
        <p:spPr>
          <a:xfrm>
            <a:off x="406400" y="2511850"/>
            <a:ext cx="6400801" cy="3391383"/>
          </a:xfrm>
          <a:prstGeom prst="rect">
            <a:avLst/>
          </a:prstGeom>
        </p:spPr>
      </p:pic>
      <p:sp>
        <p:nvSpPr>
          <p:cNvPr id="5" name="Text Placeholder 3">
            <a:extLst>
              <a:ext uri="{FF2B5EF4-FFF2-40B4-BE49-F238E27FC236}">
                <a16:creationId xmlns:a16="http://schemas.microsoft.com/office/drawing/2014/main" id="{674FEF4E-BAA9-A014-3CAA-D8CC19D82BBF}"/>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10" name="Picture 9">
            <a:extLst>
              <a:ext uri="{FF2B5EF4-FFF2-40B4-BE49-F238E27FC236}">
                <a16:creationId xmlns:a16="http://schemas.microsoft.com/office/drawing/2014/main" id="{C6DA422E-620C-6783-729D-E8D76E38BF40}"/>
              </a:ext>
            </a:extLst>
          </p:cNvPr>
          <p:cNvPicPr>
            <a:picLocks noChangeAspect="1"/>
          </p:cNvPicPr>
          <p:nvPr/>
        </p:nvPicPr>
        <p:blipFill>
          <a:blip r:embed="rId3"/>
          <a:stretch>
            <a:fillRect/>
          </a:stretch>
        </p:blipFill>
        <p:spPr>
          <a:xfrm>
            <a:off x="6807201" y="3284621"/>
            <a:ext cx="4910610" cy="1550719"/>
          </a:xfrm>
          <a:prstGeom prst="rect">
            <a:avLst/>
          </a:prstGeom>
        </p:spPr>
      </p:pic>
      <p:pic>
        <p:nvPicPr>
          <p:cNvPr id="11" name="Picture 10">
            <a:extLst>
              <a:ext uri="{FF2B5EF4-FFF2-40B4-BE49-F238E27FC236}">
                <a16:creationId xmlns:a16="http://schemas.microsoft.com/office/drawing/2014/main" id="{5BE0B78A-E52E-88AF-E236-12BF4D1785C6}"/>
              </a:ext>
            </a:extLst>
          </p:cNvPr>
          <p:cNvPicPr>
            <a:picLocks noChangeAspect="1"/>
          </p:cNvPicPr>
          <p:nvPr/>
        </p:nvPicPr>
        <p:blipFill>
          <a:blip r:embed="rId4"/>
          <a:stretch>
            <a:fillRect/>
          </a:stretch>
        </p:blipFill>
        <p:spPr>
          <a:xfrm>
            <a:off x="4366683" y="1241850"/>
            <a:ext cx="7150100" cy="1270000"/>
          </a:xfrm>
          <a:prstGeom prst="rect">
            <a:avLst/>
          </a:prstGeom>
        </p:spPr>
      </p:pic>
    </p:spTree>
    <p:extLst>
      <p:ext uri="{BB962C8B-B14F-4D97-AF65-F5344CB8AC3E}">
        <p14:creationId xmlns:p14="http://schemas.microsoft.com/office/powerpoint/2010/main" val="2159111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E71EC-2680-CDE6-A11F-E9616529FCBA}"/>
              </a:ext>
            </a:extLst>
          </p:cNvPr>
          <p:cNvSpPr>
            <a:spLocks noGrp="1"/>
          </p:cNvSpPr>
          <p:nvPr>
            <p:ph type="dt" sz="half" idx="10"/>
          </p:nvPr>
        </p:nvSpPr>
        <p:spPr/>
        <p:txBody>
          <a:bodyPr/>
          <a:lstStyle/>
          <a:p>
            <a:fld id="{87CFF128-BAC7-4E0D-8F77-28A571D93B6F}" type="datetime1">
              <a:rPr lang="en-US" smtClean="0"/>
              <a:t>4/20/2025</a:t>
            </a:fld>
            <a:endParaRPr lang="en-US"/>
          </a:p>
        </p:txBody>
      </p:sp>
      <p:sp>
        <p:nvSpPr>
          <p:cNvPr id="3" name="Slide Number Placeholder 2">
            <a:extLst>
              <a:ext uri="{FF2B5EF4-FFF2-40B4-BE49-F238E27FC236}">
                <a16:creationId xmlns:a16="http://schemas.microsoft.com/office/drawing/2014/main" id="{3423C45D-6B03-ED7F-78FE-9F92746AC8A9}"/>
              </a:ext>
            </a:extLst>
          </p:cNvPr>
          <p:cNvSpPr>
            <a:spLocks noGrp="1"/>
          </p:cNvSpPr>
          <p:nvPr>
            <p:ph type="sldNum" sz="quarter" idx="12"/>
          </p:nvPr>
        </p:nvSpPr>
        <p:spPr/>
        <p:txBody>
          <a:bodyPr/>
          <a:lstStyle/>
          <a:p>
            <a:fld id="{CC057153-B650-4DEB-B370-79DDCFDCE934}" type="slidenum">
              <a:rPr lang="en-US" smtClean="0"/>
              <a:t>31</a:t>
            </a:fld>
            <a:endParaRPr lang="en-US"/>
          </a:p>
        </p:txBody>
      </p:sp>
      <p:sp>
        <p:nvSpPr>
          <p:cNvPr id="4" name="TextBox 3">
            <a:extLst>
              <a:ext uri="{FF2B5EF4-FFF2-40B4-BE49-F238E27FC236}">
                <a16:creationId xmlns:a16="http://schemas.microsoft.com/office/drawing/2014/main" id="{6FCC158E-E1E2-C492-83BE-3BAC30DEC0F6}"/>
              </a:ext>
            </a:extLst>
          </p:cNvPr>
          <p:cNvSpPr txBox="1"/>
          <p:nvPr/>
        </p:nvSpPr>
        <p:spPr>
          <a:xfrm>
            <a:off x="253825" y="259286"/>
            <a:ext cx="7267374" cy="584775"/>
          </a:xfrm>
          <a:prstGeom prst="rect">
            <a:avLst/>
          </a:prstGeom>
          <a:noFill/>
        </p:spPr>
        <p:txBody>
          <a:bodyPr wrap="none" rtlCol="0">
            <a:spAutoFit/>
          </a:bodyPr>
          <a:lstStyle/>
          <a:p>
            <a:r>
              <a:rPr lang="en-US" sz="3200" dirty="0">
                <a:latin typeface="+mj-lt"/>
              </a:rPr>
              <a:t>Multi-Variate Linear Regression</a:t>
            </a:r>
          </a:p>
        </p:txBody>
      </p:sp>
      <p:sp>
        <p:nvSpPr>
          <p:cNvPr id="5" name="TextBox 4">
            <a:extLst>
              <a:ext uri="{FF2B5EF4-FFF2-40B4-BE49-F238E27FC236}">
                <a16:creationId xmlns:a16="http://schemas.microsoft.com/office/drawing/2014/main" id="{4A87E1CB-EE54-1E07-62AD-BE1ECA8FBAA8}"/>
              </a:ext>
            </a:extLst>
          </p:cNvPr>
          <p:cNvSpPr txBox="1"/>
          <p:nvPr/>
        </p:nvSpPr>
        <p:spPr>
          <a:xfrm>
            <a:off x="253825" y="1112620"/>
            <a:ext cx="4131733" cy="2308324"/>
          </a:xfrm>
          <a:prstGeom prst="rect">
            <a:avLst/>
          </a:prstGeom>
          <a:noFill/>
        </p:spPr>
        <p:txBody>
          <a:bodyPr wrap="square" rtlCol="0">
            <a:spAutoFit/>
          </a:bodyPr>
          <a:lstStyle/>
          <a:p>
            <a:r>
              <a:rPr lang="en-US" sz="2400" b="1" dirty="0">
                <a:latin typeface="+mj-lt"/>
              </a:rPr>
              <a:t>Predictor Features:</a:t>
            </a:r>
          </a:p>
          <a:p>
            <a:pPr marL="342900" indent="-342900">
              <a:buAutoNum type="arabicPeriod"/>
            </a:pPr>
            <a:r>
              <a:rPr lang="en-US" sz="2400" dirty="0"/>
              <a:t>Floor Area</a:t>
            </a:r>
          </a:p>
          <a:p>
            <a:pPr marL="342900" indent="-342900">
              <a:buAutoNum type="arabicPeriod"/>
            </a:pPr>
            <a:r>
              <a:rPr lang="en-US" sz="2400" dirty="0"/>
              <a:t>Remaining Lease Years</a:t>
            </a:r>
          </a:p>
          <a:p>
            <a:pPr marL="342900" indent="-342900">
              <a:buAutoNum type="arabicPeriod"/>
            </a:pPr>
            <a:r>
              <a:rPr lang="en-US" sz="2400" dirty="0" err="1"/>
              <a:t>Storey</a:t>
            </a:r>
            <a:r>
              <a:rPr lang="en-US" sz="2400" dirty="0"/>
              <a:t> Range</a:t>
            </a:r>
          </a:p>
          <a:p>
            <a:pPr marL="342900" indent="-342900">
              <a:buAutoNum type="arabicPeriod"/>
            </a:pPr>
            <a:r>
              <a:rPr lang="en-US" sz="2400" dirty="0"/>
              <a:t>Flat Type</a:t>
            </a:r>
          </a:p>
          <a:p>
            <a:pPr marL="342900" indent="-342900">
              <a:buAutoNum type="arabicPeriod"/>
            </a:pPr>
            <a:r>
              <a:rPr lang="en-US" sz="2400" dirty="0"/>
              <a:t>Town</a:t>
            </a:r>
          </a:p>
        </p:txBody>
      </p:sp>
      <p:pic>
        <p:nvPicPr>
          <p:cNvPr id="6" name="Picture 5">
            <a:extLst>
              <a:ext uri="{FF2B5EF4-FFF2-40B4-BE49-F238E27FC236}">
                <a16:creationId xmlns:a16="http://schemas.microsoft.com/office/drawing/2014/main" id="{3D339FB8-1368-D932-3D82-15BF6E1DD6A3}"/>
              </a:ext>
            </a:extLst>
          </p:cNvPr>
          <p:cNvPicPr>
            <a:picLocks noChangeAspect="1"/>
          </p:cNvPicPr>
          <p:nvPr/>
        </p:nvPicPr>
        <p:blipFill>
          <a:blip r:embed="rId2"/>
          <a:stretch>
            <a:fillRect/>
          </a:stretch>
        </p:blipFill>
        <p:spPr>
          <a:xfrm>
            <a:off x="3513667" y="2482727"/>
            <a:ext cx="7772400" cy="4054555"/>
          </a:xfrm>
          <a:prstGeom prst="rect">
            <a:avLst/>
          </a:prstGeom>
        </p:spPr>
      </p:pic>
      <p:sp>
        <p:nvSpPr>
          <p:cNvPr id="8" name="Text Placeholder 3">
            <a:extLst>
              <a:ext uri="{FF2B5EF4-FFF2-40B4-BE49-F238E27FC236}">
                <a16:creationId xmlns:a16="http://schemas.microsoft.com/office/drawing/2014/main" id="{9968FC3E-0F8F-50E4-1263-6B63077DDDD7}"/>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Multi-variate Linear Regression</a:t>
            </a:r>
          </a:p>
          <a:p>
            <a:endParaRPr lang="en-US" sz="1100" dirty="0"/>
          </a:p>
        </p:txBody>
      </p:sp>
      <p:pic>
        <p:nvPicPr>
          <p:cNvPr id="9" name="Picture 8">
            <a:extLst>
              <a:ext uri="{FF2B5EF4-FFF2-40B4-BE49-F238E27FC236}">
                <a16:creationId xmlns:a16="http://schemas.microsoft.com/office/drawing/2014/main" id="{E5E3346A-C9BB-AD63-69AB-6DA9F1A93E46}"/>
              </a:ext>
            </a:extLst>
          </p:cNvPr>
          <p:cNvPicPr>
            <a:picLocks noChangeAspect="1"/>
          </p:cNvPicPr>
          <p:nvPr/>
        </p:nvPicPr>
        <p:blipFill>
          <a:blip r:embed="rId3"/>
          <a:stretch>
            <a:fillRect/>
          </a:stretch>
        </p:blipFill>
        <p:spPr>
          <a:xfrm>
            <a:off x="6594758" y="1112620"/>
            <a:ext cx="4591920" cy="1361642"/>
          </a:xfrm>
          <a:prstGeom prst="rect">
            <a:avLst/>
          </a:prstGeom>
        </p:spPr>
      </p:pic>
    </p:spTree>
    <p:extLst>
      <p:ext uri="{BB962C8B-B14F-4D97-AF65-F5344CB8AC3E}">
        <p14:creationId xmlns:p14="http://schemas.microsoft.com/office/powerpoint/2010/main" val="183447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2DDEB-C9FA-1E46-7623-8732725AF21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C57F80C-1EA7-8101-6F23-741E01322732}"/>
              </a:ext>
            </a:extLst>
          </p:cNvPr>
          <p:cNvSpPr>
            <a:spLocks noGrp="1"/>
          </p:cNvSpPr>
          <p:nvPr>
            <p:ph type="dt" sz="half" idx="10"/>
          </p:nvPr>
        </p:nvSpPr>
        <p:spPr>
          <a:xfrm rot="16200000">
            <a:off x="11556490" y="251460"/>
            <a:ext cx="886968" cy="384048"/>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4/20/2025</a:t>
            </a:fld>
            <a:endParaRPr lang="en-US"/>
          </a:p>
        </p:txBody>
      </p:sp>
      <p:sp>
        <p:nvSpPr>
          <p:cNvPr id="3" name="Slide Number Placeholder 2">
            <a:extLst>
              <a:ext uri="{FF2B5EF4-FFF2-40B4-BE49-F238E27FC236}">
                <a16:creationId xmlns:a16="http://schemas.microsoft.com/office/drawing/2014/main" id="{82D7ABF8-F8DF-D658-F98E-749356F5520C}"/>
              </a:ext>
            </a:extLst>
          </p:cNvPr>
          <p:cNvSpPr>
            <a:spLocks noGrp="1"/>
          </p:cNvSpPr>
          <p:nvPr>
            <p:ph type="sldNum" sz="quarter" idx="12"/>
          </p:nvPr>
        </p:nvSpPr>
        <p:spPr>
          <a:xfrm rot="16200000">
            <a:off x="11679934" y="6350094"/>
            <a:ext cx="640080" cy="384048"/>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32</a:t>
            </a:fld>
            <a:endParaRPr lang="en-US"/>
          </a:p>
        </p:txBody>
      </p:sp>
      <p:sp>
        <p:nvSpPr>
          <p:cNvPr id="4" name="TextBox 3">
            <a:extLst>
              <a:ext uri="{FF2B5EF4-FFF2-40B4-BE49-F238E27FC236}">
                <a16:creationId xmlns:a16="http://schemas.microsoft.com/office/drawing/2014/main" id="{94C608A3-E7C5-B6E3-11B8-1941D69538A2}"/>
              </a:ext>
            </a:extLst>
          </p:cNvPr>
          <p:cNvSpPr txBox="1"/>
          <p:nvPr/>
        </p:nvSpPr>
        <p:spPr>
          <a:xfrm>
            <a:off x="406400" y="259286"/>
            <a:ext cx="10299700" cy="584775"/>
          </a:xfrm>
          <a:prstGeom prst="rect">
            <a:avLst/>
          </a:prstGeom>
          <a:noFill/>
        </p:spPr>
        <p:txBody>
          <a:bodyPr wrap="square" rtlCol="0">
            <a:spAutoFit/>
          </a:bodyPr>
          <a:lstStyle/>
          <a:p>
            <a:r>
              <a:rPr lang="en-US" sz="3200" dirty="0">
                <a:latin typeface="+mj-lt"/>
              </a:rPr>
              <a:t>Random Forest Regression</a:t>
            </a:r>
          </a:p>
        </p:txBody>
      </p:sp>
      <p:sp>
        <p:nvSpPr>
          <p:cNvPr id="8" name="Text Placeholder 3">
            <a:extLst>
              <a:ext uri="{FF2B5EF4-FFF2-40B4-BE49-F238E27FC236}">
                <a16:creationId xmlns:a16="http://schemas.microsoft.com/office/drawing/2014/main" id="{D190A218-FAB5-0981-0A97-BD18E9FE5B33}"/>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Regression</a:t>
            </a:r>
          </a:p>
          <a:p>
            <a:endParaRPr lang="en-US" sz="1100" dirty="0"/>
          </a:p>
        </p:txBody>
      </p:sp>
      <p:pic>
        <p:nvPicPr>
          <p:cNvPr id="12290" name="Picture 2">
            <a:extLst>
              <a:ext uri="{FF2B5EF4-FFF2-40B4-BE49-F238E27FC236}">
                <a16:creationId xmlns:a16="http://schemas.microsoft.com/office/drawing/2014/main" id="{AB593C76-736E-5235-7E7C-DDC0915E8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06" y="803517"/>
            <a:ext cx="11123787" cy="57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972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9E670-A654-C7B0-93A2-84665A86F6B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0C255B9-3AFA-5609-CD09-BC6C479CDCE9}"/>
              </a:ext>
            </a:extLst>
          </p:cNvPr>
          <p:cNvSpPr>
            <a:spLocks noGrp="1"/>
          </p:cNvSpPr>
          <p:nvPr>
            <p:ph type="dt" sz="half" idx="10"/>
          </p:nvPr>
        </p:nvSpPr>
        <p:spPr>
          <a:xfrm rot="16200000">
            <a:off x="11556490" y="251460"/>
            <a:ext cx="886968" cy="384048"/>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4/20/2025</a:t>
            </a:fld>
            <a:endParaRPr lang="en-US"/>
          </a:p>
        </p:txBody>
      </p:sp>
      <p:sp>
        <p:nvSpPr>
          <p:cNvPr id="3" name="Slide Number Placeholder 2">
            <a:extLst>
              <a:ext uri="{FF2B5EF4-FFF2-40B4-BE49-F238E27FC236}">
                <a16:creationId xmlns:a16="http://schemas.microsoft.com/office/drawing/2014/main" id="{C98FE882-3BCF-B01B-3CE2-80FA25757E69}"/>
              </a:ext>
            </a:extLst>
          </p:cNvPr>
          <p:cNvSpPr>
            <a:spLocks noGrp="1"/>
          </p:cNvSpPr>
          <p:nvPr>
            <p:ph type="sldNum" sz="quarter" idx="12"/>
          </p:nvPr>
        </p:nvSpPr>
        <p:spPr>
          <a:xfrm rot="16200000">
            <a:off x="11679934" y="6350094"/>
            <a:ext cx="640080" cy="384048"/>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33</a:t>
            </a:fld>
            <a:endParaRPr lang="en-US"/>
          </a:p>
        </p:txBody>
      </p:sp>
      <p:sp>
        <p:nvSpPr>
          <p:cNvPr id="4" name="TextBox 3">
            <a:extLst>
              <a:ext uri="{FF2B5EF4-FFF2-40B4-BE49-F238E27FC236}">
                <a16:creationId xmlns:a16="http://schemas.microsoft.com/office/drawing/2014/main" id="{8346EE8F-FED8-B2DF-E1D9-FE6E1D640F10}"/>
              </a:ext>
            </a:extLst>
          </p:cNvPr>
          <p:cNvSpPr txBox="1"/>
          <p:nvPr/>
        </p:nvSpPr>
        <p:spPr>
          <a:xfrm>
            <a:off x="406400" y="259286"/>
            <a:ext cx="10299700" cy="584775"/>
          </a:xfrm>
          <a:prstGeom prst="rect">
            <a:avLst/>
          </a:prstGeom>
          <a:noFill/>
        </p:spPr>
        <p:txBody>
          <a:bodyPr wrap="square" rtlCol="0">
            <a:spAutoFit/>
          </a:bodyPr>
          <a:lstStyle/>
          <a:p>
            <a:r>
              <a:rPr lang="en-US" sz="3200" dirty="0">
                <a:latin typeface="+mj-lt"/>
              </a:rPr>
              <a:t>Random Forest Regression</a:t>
            </a:r>
          </a:p>
        </p:txBody>
      </p:sp>
      <p:sp>
        <p:nvSpPr>
          <p:cNvPr id="8" name="Text Placeholder 3">
            <a:extLst>
              <a:ext uri="{FF2B5EF4-FFF2-40B4-BE49-F238E27FC236}">
                <a16:creationId xmlns:a16="http://schemas.microsoft.com/office/drawing/2014/main" id="{3442CA20-684E-12DB-3099-25EEDF6C9C03}"/>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Regression</a:t>
            </a:r>
          </a:p>
          <a:p>
            <a:endParaRPr lang="en-US" sz="1100" dirty="0"/>
          </a:p>
        </p:txBody>
      </p:sp>
      <p:pic>
        <p:nvPicPr>
          <p:cNvPr id="9" name="Picture 8">
            <a:extLst>
              <a:ext uri="{FF2B5EF4-FFF2-40B4-BE49-F238E27FC236}">
                <a16:creationId xmlns:a16="http://schemas.microsoft.com/office/drawing/2014/main" id="{7502CA90-F7F6-EDBB-FBE1-451A66C5F047}"/>
              </a:ext>
            </a:extLst>
          </p:cNvPr>
          <p:cNvPicPr>
            <a:picLocks noChangeAspect="1"/>
          </p:cNvPicPr>
          <p:nvPr/>
        </p:nvPicPr>
        <p:blipFill>
          <a:blip r:embed="rId2"/>
          <a:stretch>
            <a:fillRect/>
          </a:stretch>
        </p:blipFill>
        <p:spPr>
          <a:xfrm>
            <a:off x="7000875" y="2366229"/>
            <a:ext cx="4248150" cy="2125541"/>
          </a:xfrm>
          <a:prstGeom prst="rect">
            <a:avLst/>
          </a:prstGeom>
        </p:spPr>
      </p:pic>
      <p:pic>
        <p:nvPicPr>
          <p:cNvPr id="11266" name="Picture 2">
            <a:extLst>
              <a:ext uri="{FF2B5EF4-FFF2-40B4-BE49-F238E27FC236}">
                <a16:creationId xmlns:a16="http://schemas.microsoft.com/office/drawing/2014/main" id="{D9BE13A0-AEC1-4418-95C2-4B97B2033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 y="886968"/>
            <a:ext cx="6880225" cy="572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84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EE70B-E3C2-D3C3-C469-6186F4D495C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C44C39A-B634-0570-9909-87E8814DCAB3}"/>
              </a:ext>
            </a:extLst>
          </p:cNvPr>
          <p:cNvSpPr>
            <a:spLocks noGrp="1"/>
          </p:cNvSpPr>
          <p:nvPr>
            <p:ph type="dt" sz="half" idx="10"/>
          </p:nvPr>
        </p:nvSpPr>
        <p:spPr>
          <a:xfrm rot="16200000">
            <a:off x="11556490" y="251460"/>
            <a:ext cx="886968" cy="384048"/>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4/20/2025</a:t>
            </a:fld>
            <a:endParaRPr lang="en-US"/>
          </a:p>
        </p:txBody>
      </p:sp>
      <p:sp>
        <p:nvSpPr>
          <p:cNvPr id="3" name="Slide Number Placeholder 2">
            <a:extLst>
              <a:ext uri="{FF2B5EF4-FFF2-40B4-BE49-F238E27FC236}">
                <a16:creationId xmlns:a16="http://schemas.microsoft.com/office/drawing/2014/main" id="{A8CFFEC0-CF67-B44D-BD79-DE69FD12FC6F}"/>
              </a:ext>
            </a:extLst>
          </p:cNvPr>
          <p:cNvSpPr>
            <a:spLocks noGrp="1"/>
          </p:cNvSpPr>
          <p:nvPr>
            <p:ph type="sldNum" sz="quarter" idx="12"/>
          </p:nvPr>
        </p:nvSpPr>
        <p:spPr>
          <a:xfrm rot="16200000">
            <a:off x="11679934" y="6350094"/>
            <a:ext cx="640080" cy="384048"/>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34</a:t>
            </a:fld>
            <a:endParaRPr lang="en-US"/>
          </a:p>
        </p:txBody>
      </p:sp>
      <p:sp>
        <p:nvSpPr>
          <p:cNvPr id="4" name="TextBox 3">
            <a:extLst>
              <a:ext uri="{FF2B5EF4-FFF2-40B4-BE49-F238E27FC236}">
                <a16:creationId xmlns:a16="http://schemas.microsoft.com/office/drawing/2014/main" id="{E566C994-B6E2-8EC2-F29F-940E1CC55D00}"/>
              </a:ext>
            </a:extLst>
          </p:cNvPr>
          <p:cNvSpPr txBox="1"/>
          <p:nvPr/>
        </p:nvSpPr>
        <p:spPr>
          <a:xfrm>
            <a:off x="406399" y="259287"/>
            <a:ext cx="10612699" cy="461665"/>
          </a:xfrm>
          <a:prstGeom prst="rect">
            <a:avLst/>
          </a:prstGeom>
          <a:noFill/>
        </p:spPr>
        <p:txBody>
          <a:bodyPr wrap="square" rtlCol="0">
            <a:spAutoFit/>
          </a:bodyPr>
          <a:lstStyle/>
          <a:p>
            <a:r>
              <a:rPr lang="en-US" sz="2400">
                <a:latin typeface="+mj-lt"/>
              </a:rPr>
              <a:t>Multi-Variate Linear Regression VS Random Forest Regression</a:t>
            </a:r>
          </a:p>
        </p:txBody>
      </p:sp>
      <p:sp>
        <p:nvSpPr>
          <p:cNvPr id="8" name="Text Placeholder 3">
            <a:extLst>
              <a:ext uri="{FF2B5EF4-FFF2-40B4-BE49-F238E27FC236}">
                <a16:creationId xmlns:a16="http://schemas.microsoft.com/office/drawing/2014/main" id="{2B9CED5A-C909-52D1-D861-47B6DC0A1A8D}"/>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Regression</a:t>
            </a:r>
          </a:p>
          <a:p>
            <a:endParaRPr lang="en-US" sz="1100" dirty="0"/>
          </a:p>
        </p:txBody>
      </p:sp>
      <p:graphicFrame>
        <p:nvGraphicFramePr>
          <p:cNvPr id="11" name="Table 10">
            <a:extLst>
              <a:ext uri="{FF2B5EF4-FFF2-40B4-BE49-F238E27FC236}">
                <a16:creationId xmlns:a16="http://schemas.microsoft.com/office/drawing/2014/main" id="{9C18985F-6B82-C5DC-827B-9B6B01CE0CBA}"/>
              </a:ext>
            </a:extLst>
          </p:cNvPr>
          <p:cNvGraphicFramePr>
            <a:graphicFrameLocks noGrp="1"/>
          </p:cNvGraphicFramePr>
          <p:nvPr>
            <p:extLst>
              <p:ext uri="{D42A27DB-BD31-4B8C-83A1-F6EECF244321}">
                <p14:modId xmlns:p14="http://schemas.microsoft.com/office/powerpoint/2010/main" val="2472036751"/>
              </p:ext>
            </p:extLst>
          </p:nvPr>
        </p:nvGraphicFramePr>
        <p:xfrm>
          <a:off x="774700" y="1911834"/>
          <a:ext cx="10244398" cy="2778372"/>
        </p:xfrm>
        <a:graphic>
          <a:graphicData uri="http://schemas.openxmlformats.org/drawingml/2006/table">
            <a:tbl>
              <a:tblPr firstRow="1" bandRow="1">
                <a:tableStyleId>{3B4B98B0-60AC-42C2-AFA5-B58CD77FA1E5}</a:tableStyleId>
              </a:tblPr>
              <a:tblGrid>
                <a:gridCol w="2824587">
                  <a:extLst>
                    <a:ext uri="{9D8B030D-6E8A-4147-A177-3AD203B41FA5}">
                      <a16:colId xmlns:a16="http://schemas.microsoft.com/office/drawing/2014/main" val="796238898"/>
                    </a:ext>
                  </a:extLst>
                </a:gridCol>
                <a:gridCol w="4005012">
                  <a:extLst>
                    <a:ext uri="{9D8B030D-6E8A-4147-A177-3AD203B41FA5}">
                      <a16:colId xmlns:a16="http://schemas.microsoft.com/office/drawing/2014/main" val="3892906873"/>
                    </a:ext>
                  </a:extLst>
                </a:gridCol>
                <a:gridCol w="3414799">
                  <a:extLst>
                    <a:ext uri="{9D8B030D-6E8A-4147-A177-3AD203B41FA5}">
                      <a16:colId xmlns:a16="http://schemas.microsoft.com/office/drawing/2014/main" val="3578775266"/>
                    </a:ext>
                  </a:extLst>
                </a:gridCol>
              </a:tblGrid>
              <a:tr h="534573">
                <a:tc>
                  <a:txBody>
                    <a:bodyPr/>
                    <a:lstStyle/>
                    <a:p>
                      <a:pPr algn="ctr"/>
                      <a:r>
                        <a:rPr lang="en-US" b="1">
                          <a:latin typeface="+mn-lt"/>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kern="1200">
                          <a:solidFill>
                            <a:schemeClr val="tx1"/>
                          </a:solidFill>
                          <a:latin typeface="+mj-lt"/>
                          <a:ea typeface="+mn-ea"/>
                          <a:cs typeface="+mn-cs"/>
                        </a:rPr>
                        <a:t>Multi-Variate Linear Regression </a:t>
                      </a:r>
                      <a:endParaRPr lang="en-US" b="1">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kern="1200">
                          <a:solidFill>
                            <a:schemeClr val="tx1"/>
                          </a:solidFill>
                          <a:latin typeface="+mj-lt"/>
                          <a:ea typeface="+mn-ea"/>
                          <a:cs typeface="+mn-cs"/>
                        </a:rPr>
                        <a:t>Random Forest Regression</a:t>
                      </a:r>
                      <a:endParaRPr lang="en-US" b="1">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0697"/>
                  </a:ext>
                </a:extLst>
              </a:tr>
              <a:tr h="534573">
                <a:tc>
                  <a:txBody>
                    <a:bodyPr/>
                    <a:lstStyle/>
                    <a:p>
                      <a:pPr algn="ctr"/>
                      <a:r>
                        <a:rPr lang="en-SG"/>
                        <a:t>R² (Train)</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0.682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2049085"/>
                  </a:ext>
                </a:extLst>
              </a:tr>
              <a:tr h="534573">
                <a:tc>
                  <a:txBody>
                    <a:bodyPr/>
                    <a:lstStyle/>
                    <a:p>
                      <a:pPr algn="ctr"/>
                      <a:r>
                        <a:rPr lang="en-US"/>
                        <a:t>RMSE (Train)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101,354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32,446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2138309"/>
                  </a:ext>
                </a:extLst>
              </a:tr>
              <a:tr h="534573">
                <a:tc>
                  <a:txBody>
                    <a:bodyPr/>
                    <a:lstStyle/>
                    <a:p>
                      <a:pPr algn="ctr"/>
                      <a:r>
                        <a:rPr lang="en-SG"/>
                        <a:t>R² (Test)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0.684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0.881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750025"/>
                  </a:ext>
                </a:extLst>
              </a:tr>
              <a:tr h="534573">
                <a:tc>
                  <a:txBody>
                    <a:bodyPr/>
                    <a:lstStyle/>
                    <a:p>
                      <a:pPr algn="ctr"/>
                      <a:r>
                        <a:rPr lang="en-US"/>
                        <a:t>RMSE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100,628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61,864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5651229"/>
                  </a:ext>
                </a:extLst>
              </a:tr>
            </a:tbl>
          </a:graphicData>
        </a:graphic>
      </p:graphicFrame>
    </p:spTree>
    <p:extLst>
      <p:ext uri="{BB962C8B-B14F-4D97-AF65-F5344CB8AC3E}">
        <p14:creationId xmlns:p14="http://schemas.microsoft.com/office/powerpoint/2010/main" val="2684128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D6351-BC7C-C233-03CE-5DFE051E61A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37AB2A5-0145-B12B-805A-FF97EFA29DA6}"/>
              </a:ext>
            </a:extLst>
          </p:cNvPr>
          <p:cNvSpPr>
            <a:spLocks noGrp="1"/>
          </p:cNvSpPr>
          <p:nvPr>
            <p:ph type="dt" sz="half" idx="10"/>
          </p:nvPr>
        </p:nvSpPr>
        <p:spPr>
          <a:xfrm rot="16200000">
            <a:off x="11581787" y="227618"/>
            <a:ext cx="841248" cy="379182"/>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4/20/2025</a:t>
            </a:fld>
            <a:endParaRPr lang="en-US"/>
          </a:p>
        </p:txBody>
      </p:sp>
      <p:sp>
        <p:nvSpPr>
          <p:cNvPr id="3" name="Slide Number Placeholder 2">
            <a:extLst>
              <a:ext uri="{FF2B5EF4-FFF2-40B4-BE49-F238E27FC236}">
                <a16:creationId xmlns:a16="http://schemas.microsoft.com/office/drawing/2014/main" id="{C756D917-AC95-5383-012F-8CFF4C871699}"/>
              </a:ext>
            </a:extLst>
          </p:cNvPr>
          <p:cNvSpPr>
            <a:spLocks noGrp="1"/>
          </p:cNvSpPr>
          <p:nvPr>
            <p:ph type="sldNum" sz="quarter" idx="12"/>
          </p:nvPr>
        </p:nvSpPr>
        <p:spPr>
          <a:xfrm rot="16200000">
            <a:off x="11662434" y="6328433"/>
            <a:ext cx="679953" cy="379181"/>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35</a:t>
            </a:fld>
            <a:endParaRPr lang="en-US"/>
          </a:p>
        </p:txBody>
      </p:sp>
      <p:sp>
        <p:nvSpPr>
          <p:cNvPr id="11" name="Title 5">
            <a:extLst>
              <a:ext uri="{FF2B5EF4-FFF2-40B4-BE49-F238E27FC236}">
                <a16:creationId xmlns:a16="http://schemas.microsoft.com/office/drawing/2014/main" id="{4A929F83-4590-25DB-85DF-6DC2CA3536C5}"/>
              </a:ext>
            </a:extLst>
          </p:cNvPr>
          <p:cNvSpPr>
            <a:spLocks noGrp="1"/>
          </p:cNvSpPr>
          <p:nvPr>
            <p:ph type="title"/>
          </p:nvPr>
        </p:nvSpPr>
        <p:spPr>
          <a:xfrm>
            <a:off x="614523" y="1327926"/>
            <a:ext cx="5042474" cy="1909499"/>
          </a:xfrm>
        </p:spPr>
        <p:txBody>
          <a:bodyPr/>
          <a:lstStyle/>
          <a:p>
            <a:r>
              <a:rPr lang="en-US" dirty="0"/>
              <a:t>Random</a:t>
            </a:r>
            <a:br>
              <a:rPr lang="en-US" dirty="0"/>
            </a:br>
            <a:r>
              <a:rPr lang="en-US" dirty="0"/>
              <a:t>Forest</a:t>
            </a:r>
            <a:br>
              <a:rPr lang="en-US" dirty="0"/>
            </a:br>
            <a:r>
              <a:rPr lang="en-US" dirty="0"/>
              <a:t>classification</a:t>
            </a:r>
          </a:p>
        </p:txBody>
      </p:sp>
      <p:pic>
        <p:nvPicPr>
          <p:cNvPr id="3074" name="Picture 2" descr="Family, relation, tree icon - Download on Iconfinder">
            <a:extLst>
              <a:ext uri="{FF2B5EF4-FFF2-40B4-BE49-F238E27FC236}">
                <a16:creationId xmlns:a16="http://schemas.microsoft.com/office/drawing/2014/main" id="{D8B222B6-336B-3E28-EC79-D073CCC8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2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17469-DCF2-DCDD-E8F9-F7C2382AB31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1ABD0A2A-72A7-C18F-2607-840297B07F9C}"/>
              </a:ext>
            </a:extLst>
          </p:cNvPr>
          <p:cNvSpPr>
            <a:spLocks noGrp="1"/>
          </p:cNvSpPr>
          <p:nvPr>
            <p:ph type="dt" sz="half" idx="10"/>
          </p:nvPr>
        </p:nvSpPr>
        <p:spPr>
          <a:xfrm rot="16200000">
            <a:off x="11581787" y="227618"/>
            <a:ext cx="841248" cy="379182"/>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4/20/2025</a:t>
            </a:fld>
            <a:endParaRPr lang="en-US"/>
          </a:p>
        </p:txBody>
      </p:sp>
      <p:sp>
        <p:nvSpPr>
          <p:cNvPr id="3" name="Slide Number Placeholder 2">
            <a:extLst>
              <a:ext uri="{FF2B5EF4-FFF2-40B4-BE49-F238E27FC236}">
                <a16:creationId xmlns:a16="http://schemas.microsoft.com/office/drawing/2014/main" id="{CC5CBC5D-DA30-3FEA-D522-82EFB7789B1F}"/>
              </a:ext>
            </a:extLst>
          </p:cNvPr>
          <p:cNvSpPr>
            <a:spLocks noGrp="1"/>
          </p:cNvSpPr>
          <p:nvPr>
            <p:ph type="sldNum" sz="quarter" idx="12"/>
          </p:nvPr>
        </p:nvSpPr>
        <p:spPr>
          <a:xfrm rot="16200000">
            <a:off x="11662434" y="6328433"/>
            <a:ext cx="679953" cy="379181"/>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36</a:t>
            </a:fld>
            <a:endParaRPr lang="en-US"/>
          </a:p>
        </p:txBody>
      </p:sp>
      <p:pic>
        <p:nvPicPr>
          <p:cNvPr id="6" name="Picture 5">
            <a:extLst>
              <a:ext uri="{FF2B5EF4-FFF2-40B4-BE49-F238E27FC236}">
                <a16:creationId xmlns:a16="http://schemas.microsoft.com/office/drawing/2014/main" id="{81357FCC-B7EB-50DE-4BD8-1238B1200DAA}"/>
              </a:ext>
            </a:extLst>
          </p:cNvPr>
          <p:cNvPicPr>
            <a:picLocks noChangeAspect="1"/>
          </p:cNvPicPr>
          <p:nvPr/>
        </p:nvPicPr>
        <p:blipFill>
          <a:blip r:embed="rId2"/>
          <a:stretch>
            <a:fillRect/>
          </a:stretch>
        </p:blipFill>
        <p:spPr>
          <a:xfrm>
            <a:off x="237563" y="1227409"/>
            <a:ext cx="10860743" cy="5329809"/>
          </a:xfrm>
          <a:prstGeom prst="rect">
            <a:avLst/>
          </a:prstGeom>
        </p:spPr>
      </p:pic>
      <p:sp>
        <p:nvSpPr>
          <p:cNvPr id="4" name="Text Placeholder 3">
            <a:extLst>
              <a:ext uri="{FF2B5EF4-FFF2-40B4-BE49-F238E27FC236}">
                <a16:creationId xmlns:a16="http://schemas.microsoft.com/office/drawing/2014/main" id="{A370DC8D-29B7-B8BB-E8F4-F3A1831F9DF4}"/>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Classification</a:t>
            </a:r>
          </a:p>
          <a:p>
            <a:endParaRPr lang="en-US" sz="1100" dirty="0"/>
          </a:p>
        </p:txBody>
      </p:sp>
    </p:spTree>
    <p:extLst>
      <p:ext uri="{BB962C8B-B14F-4D97-AF65-F5344CB8AC3E}">
        <p14:creationId xmlns:p14="http://schemas.microsoft.com/office/powerpoint/2010/main" val="331437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0A96F1-CCC6-6475-581E-29190C67EBE3}"/>
              </a:ext>
            </a:extLst>
          </p:cNvPr>
          <p:cNvSpPr>
            <a:spLocks noGrp="1"/>
          </p:cNvSpPr>
          <p:nvPr>
            <p:ph type="dt" sz="half" idx="10"/>
          </p:nvPr>
        </p:nvSpPr>
        <p:spPr/>
        <p:txBody>
          <a:bodyPr/>
          <a:lstStyle/>
          <a:p>
            <a:fld id="{87CFF128-BAC7-4E0D-8F77-28A571D93B6F}" type="datetime1">
              <a:rPr lang="en-US" smtClean="0"/>
              <a:t>4/20/2025</a:t>
            </a:fld>
            <a:endParaRPr lang="en-US"/>
          </a:p>
        </p:txBody>
      </p:sp>
      <p:sp>
        <p:nvSpPr>
          <p:cNvPr id="3" name="Slide Number Placeholder 2">
            <a:extLst>
              <a:ext uri="{FF2B5EF4-FFF2-40B4-BE49-F238E27FC236}">
                <a16:creationId xmlns:a16="http://schemas.microsoft.com/office/drawing/2014/main" id="{25B6A164-FDFB-87A2-7A43-26A9E85F2283}"/>
              </a:ext>
            </a:extLst>
          </p:cNvPr>
          <p:cNvSpPr>
            <a:spLocks noGrp="1"/>
          </p:cNvSpPr>
          <p:nvPr>
            <p:ph type="sldNum" sz="quarter" idx="12"/>
          </p:nvPr>
        </p:nvSpPr>
        <p:spPr/>
        <p:txBody>
          <a:bodyPr/>
          <a:lstStyle/>
          <a:p>
            <a:fld id="{CC057153-B650-4DEB-B370-79DDCFDCE934}" type="slidenum">
              <a:rPr lang="en-US" smtClean="0"/>
              <a:t>37</a:t>
            </a:fld>
            <a:endParaRPr lang="en-US"/>
          </a:p>
        </p:txBody>
      </p:sp>
      <p:pic>
        <p:nvPicPr>
          <p:cNvPr id="5" name="Picture 4">
            <a:extLst>
              <a:ext uri="{FF2B5EF4-FFF2-40B4-BE49-F238E27FC236}">
                <a16:creationId xmlns:a16="http://schemas.microsoft.com/office/drawing/2014/main" id="{4B42654E-2767-1AC5-7BF4-1095A521495D}"/>
              </a:ext>
            </a:extLst>
          </p:cNvPr>
          <p:cNvPicPr>
            <a:picLocks noChangeAspect="1"/>
          </p:cNvPicPr>
          <p:nvPr/>
        </p:nvPicPr>
        <p:blipFill>
          <a:blip r:embed="rId2"/>
          <a:srcRect r="9784"/>
          <a:stretch/>
        </p:blipFill>
        <p:spPr>
          <a:xfrm>
            <a:off x="4981133" y="1265835"/>
            <a:ext cx="6661138" cy="3469716"/>
          </a:xfrm>
          <a:prstGeom prst="rect">
            <a:avLst/>
          </a:prstGeom>
        </p:spPr>
      </p:pic>
      <p:sp>
        <p:nvSpPr>
          <p:cNvPr id="6" name="Rectangle 5">
            <a:extLst>
              <a:ext uri="{FF2B5EF4-FFF2-40B4-BE49-F238E27FC236}">
                <a16:creationId xmlns:a16="http://schemas.microsoft.com/office/drawing/2014/main" id="{AA3847DE-2703-7FD8-3D0C-20C3BB7527C1}"/>
              </a:ext>
            </a:extLst>
          </p:cNvPr>
          <p:cNvSpPr/>
          <p:nvPr/>
        </p:nvSpPr>
        <p:spPr>
          <a:xfrm>
            <a:off x="7408415" y="2484972"/>
            <a:ext cx="2982897" cy="3928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6EE211C-72D5-A26E-9978-BFFF5D005BD6}"/>
              </a:ext>
            </a:extLst>
          </p:cNvPr>
          <p:cNvSpPr/>
          <p:nvPr/>
        </p:nvSpPr>
        <p:spPr>
          <a:xfrm>
            <a:off x="7020125" y="4194375"/>
            <a:ext cx="776580" cy="2591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16C462B-6CE6-77F7-0415-CAE5941721E2}"/>
              </a:ext>
            </a:extLst>
          </p:cNvPr>
          <p:cNvPicPr>
            <a:picLocks noChangeAspect="1"/>
          </p:cNvPicPr>
          <p:nvPr/>
        </p:nvPicPr>
        <p:blipFill>
          <a:blip r:embed="rId3"/>
          <a:stretch>
            <a:fillRect/>
          </a:stretch>
        </p:blipFill>
        <p:spPr>
          <a:xfrm>
            <a:off x="304410" y="1695879"/>
            <a:ext cx="4872879" cy="1971052"/>
          </a:xfrm>
          <a:prstGeom prst="rect">
            <a:avLst/>
          </a:prstGeom>
        </p:spPr>
      </p:pic>
      <p:sp>
        <p:nvSpPr>
          <p:cNvPr id="7" name="Text Placeholder 3">
            <a:extLst>
              <a:ext uri="{FF2B5EF4-FFF2-40B4-BE49-F238E27FC236}">
                <a16:creationId xmlns:a16="http://schemas.microsoft.com/office/drawing/2014/main" id="{1E3A88F7-49EF-33B2-9BD8-9446341EEE35}"/>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Classification</a:t>
            </a:r>
          </a:p>
          <a:p>
            <a:endParaRPr lang="en-US" sz="1100" dirty="0"/>
          </a:p>
        </p:txBody>
      </p:sp>
    </p:spTree>
    <p:extLst>
      <p:ext uri="{BB962C8B-B14F-4D97-AF65-F5344CB8AC3E}">
        <p14:creationId xmlns:p14="http://schemas.microsoft.com/office/powerpoint/2010/main" val="3561528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2ACC6-B94C-B5F6-600A-F7F8A19E553C}"/>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D774BD0A-7F5B-AC9B-6A56-D4D588FC4803}"/>
              </a:ext>
            </a:extLst>
          </p:cNvPr>
          <p:cNvSpPr>
            <a:spLocks noGrp="1"/>
          </p:cNvSpPr>
          <p:nvPr>
            <p:ph type="dt" sz="half" idx="10"/>
          </p:nvPr>
        </p:nvSpPr>
        <p:spPr>
          <a:xfrm rot="16200000">
            <a:off x="11569792" y="219040"/>
            <a:ext cx="841248" cy="403167"/>
          </a:xfrm>
        </p:spPr>
        <p:txBody>
          <a:bodyPr anchor="ctr">
            <a:normAutofit/>
          </a:bodyPr>
          <a:lstStyle/>
          <a:p>
            <a:pPr>
              <a:spcAft>
                <a:spcPts val="600"/>
              </a:spcAft>
            </a:pPr>
            <a:fld id="{D73859A7-84EB-4384-87AF-59CC16704CF8}" type="datetime1">
              <a:rPr lang="en-US" smtClean="0"/>
              <a:pPr>
                <a:spcAft>
                  <a:spcPts val="600"/>
                </a:spcAft>
              </a:pPr>
              <a:t>4/20/2025</a:t>
            </a:fld>
            <a:endParaRPr lang="en-US"/>
          </a:p>
        </p:txBody>
      </p:sp>
      <p:sp>
        <p:nvSpPr>
          <p:cNvPr id="6" name="Slide Number Placeholder 5">
            <a:extLst>
              <a:ext uri="{FF2B5EF4-FFF2-40B4-BE49-F238E27FC236}">
                <a16:creationId xmlns:a16="http://schemas.microsoft.com/office/drawing/2014/main" id="{13E67DDB-7432-0F77-4E48-5C4C27B71D41}"/>
              </a:ext>
            </a:extLst>
          </p:cNvPr>
          <p:cNvSpPr>
            <a:spLocks noGrp="1"/>
          </p:cNvSpPr>
          <p:nvPr>
            <p:ph type="sldNum" sz="quarter" idx="12"/>
          </p:nvPr>
        </p:nvSpPr>
        <p:spPr>
          <a:xfrm rot="16200000">
            <a:off x="11669700" y="6335696"/>
            <a:ext cx="641433" cy="403167"/>
          </a:xfrm>
        </p:spPr>
        <p:txBody>
          <a:bodyPr anchor="ctr">
            <a:normAutofit/>
          </a:bodyPr>
          <a:lstStyle/>
          <a:p>
            <a:pPr>
              <a:spcAft>
                <a:spcPts val="600"/>
              </a:spcAft>
            </a:pPr>
            <a:fld id="{CC057153-B650-4DEB-B370-79DDCFDCE934}" type="slidenum">
              <a:rPr lang="en-US" smtClean="0"/>
              <a:pPr>
                <a:spcAft>
                  <a:spcPts val="600"/>
                </a:spcAft>
              </a:pPr>
              <a:t>38</a:t>
            </a:fld>
            <a:endParaRPr lang="en-US"/>
          </a:p>
        </p:txBody>
      </p:sp>
      <p:sp>
        <p:nvSpPr>
          <p:cNvPr id="2" name="Title 1">
            <a:extLst>
              <a:ext uri="{FF2B5EF4-FFF2-40B4-BE49-F238E27FC236}">
                <a16:creationId xmlns:a16="http://schemas.microsoft.com/office/drawing/2014/main" id="{6FA479E6-08C0-3DCC-3E9E-1AC7CEFDAB79}"/>
              </a:ext>
            </a:extLst>
          </p:cNvPr>
          <p:cNvSpPr>
            <a:spLocks noGrp="1"/>
          </p:cNvSpPr>
          <p:nvPr>
            <p:ph type="title"/>
          </p:nvPr>
        </p:nvSpPr>
        <p:spPr>
          <a:xfrm>
            <a:off x="508985" y="1798459"/>
            <a:ext cx="4349618" cy="1470381"/>
          </a:xfrm>
        </p:spPr>
        <p:txBody>
          <a:bodyPr anchor="b">
            <a:noAutofit/>
          </a:bodyPr>
          <a:lstStyle/>
          <a:p>
            <a:r>
              <a:rPr lang="en-US" sz="3600" dirty="0"/>
              <a:t>Conclusion</a:t>
            </a:r>
          </a:p>
        </p:txBody>
      </p:sp>
      <p:pic>
        <p:nvPicPr>
          <p:cNvPr id="12" name="Picture Placeholder 11" descr="A building with many balconies&#10;&#10;AI-generated content may be incorrect.">
            <a:extLst>
              <a:ext uri="{FF2B5EF4-FFF2-40B4-BE49-F238E27FC236}">
                <a16:creationId xmlns:a16="http://schemas.microsoft.com/office/drawing/2014/main" id="{C202239B-C289-6B89-ECC8-B293EAD91938}"/>
              </a:ext>
            </a:extLst>
          </p:cNvPr>
          <p:cNvPicPr>
            <a:picLocks noGrp="1" noChangeAspect="1"/>
          </p:cNvPicPr>
          <p:nvPr>
            <p:ph type="pic" sz="quarter" idx="13"/>
          </p:nvPr>
        </p:nvPicPr>
        <p:blipFill>
          <a:blip r:embed="rId2"/>
          <a:srcRect l="14748" r="14748"/>
          <a:stretch>
            <a:fillRect/>
          </a:stretch>
        </p:blipFill>
        <p:spPr/>
      </p:pic>
    </p:spTree>
    <p:extLst>
      <p:ext uri="{BB962C8B-B14F-4D97-AF65-F5344CB8AC3E}">
        <p14:creationId xmlns:p14="http://schemas.microsoft.com/office/powerpoint/2010/main" val="1122418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A963D-DDF2-7D43-B36A-0D2100691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75481-AB10-B73F-5D10-36DADB38040E}"/>
              </a:ext>
            </a:extLst>
          </p:cNvPr>
          <p:cNvSpPr>
            <a:spLocks noGrp="1"/>
          </p:cNvSpPr>
          <p:nvPr>
            <p:ph type="ctrTitle"/>
          </p:nvPr>
        </p:nvSpPr>
        <p:spPr>
          <a:xfrm>
            <a:off x="640076" y="358883"/>
            <a:ext cx="7200563" cy="485178"/>
          </a:xfrm>
        </p:spPr>
        <p:txBody>
          <a:bodyPr>
            <a:noAutofit/>
          </a:bodyPr>
          <a:lstStyle/>
          <a:p>
            <a:r>
              <a:rPr lang="en-US" sz="3200"/>
              <a:t>Conclusion</a:t>
            </a:r>
          </a:p>
        </p:txBody>
      </p:sp>
      <p:sp>
        <p:nvSpPr>
          <p:cNvPr id="3" name="Subtitle 2">
            <a:extLst>
              <a:ext uri="{FF2B5EF4-FFF2-40B4-BE49-F238E27FC236}">
                <a16:creationId xmlns:a16="http://schemas.microsoft.com/office/drawing/2014/main" id="{4EB7D919-4D95-0DD6-0C3B-D6B61FCF3C1D}"/>
              </a:ext>
            </a:extLst>
          </p:cNvPr>
          <p:cNvSpPr>
            <a:spLocks noGrp="1"/>
          </p:cNvSpPr>
          <p:nvPr>
            <p:ph type="subTitle" idx="1"/>
          </p:nvPr>
        </p:nvSpPr>
        <p:spPr>
          <a:xfrm>
            <a:off x="640076" y="1118109"/>
            <a:ext cx="8933691" cy="656100"/>
          </a:xfrm>
        </p:spPr>
        <p:txBody>
          <a:bodyPr>
            <a:noAutofit/>
          </a:bodyPr>
          <a:lstStyle/>
          <a:p>
            <a:r>
              <a:rPr lang="en-US" sz="3200"/>
              <a:t>Outcome</a:t>
            </a:r>
          </a:p>
        </p:txBody>
      </p:sp>
      <p:sp>
        <p:nvSpPr>
          <p:cNvPr id="4" name="Date Placeholder 3">
            <a:extLst>
              <a:ext uri="{FF2B5EF4-FFF2-40B4-BE49-F238E27FC236}">
                <a16:creationId xmlns:a16="http://schemas.microsoft.com/office/drawing/2014/main" id="{8747D1D0-3E26-EA67-25FE-E2BB183A0EF0}"/>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4/20/2025</a:t>
            </a:fld>
            <a:endParaRPr lang="en-US"/>
          </a:p>
        </p:txBody>
      </p:sp>
      <p:sp>
        <p:nvSpPr>
          <p:cNvPr id="5" name="Slide Number Placeholder 4">
            <a:extLst>
              <a:ext uri="{FF2B5EF4-FFF2-40B4-BE49-F238E27FC236}">
                <a16:creationId xmlns:a16="http://schemas.microsoft.com/office/drawing/2014/main" id="{F1AD016F-66D8-7AF4-3EDD-C455778910EE}"/>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39</a:t>
            </a:fld>
            <a:endParaRPr lang="en-US"/>
          </a:p>
        </p:txBody>
      </p:sp>
      <p:sp>
        <p:nvSpPr>
          <p:cNvPr id="7" name="Text Placeholder 3">
            <a:extLst>
              <a:ext uri="{FF2B5EF4-FFF2-40B4-BE49-F238E27FC236}">
                <a16:creationId xmlns:a16="http://schemas.microsoft.com/office/drawing/2014/main" id="{CD2F9206-9EC6-1D3B-C43A-FA0ACD64207B}"/>
              </a:ext>
            </a:extLst>
          </p:cNvPr>
          <p:cNvSpPr txBox="1">
            <a:spLocks/>
          </p:cNvSpPr>
          <p:nvPr/>
        </p:nvSpPr>
        <p:spPr>
          <a:xfrm>
            <a:off x="704191" y="1774209"/>
            <a:ext cx="9344684" cy="3330057"/>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We were able to develop a predictive model for HDB Resale prices using a Random Forest Regression model which performed significantly better than Multivariate Linear Regression</a:t>
            </a:r>
          </a:p>
          <a:p>
            <a:pPr marL="285750" indent="-285750">
              <a:buFontTx/>
              <a:buChar char="-"/>
            </a:pPr>
            <a:endParaRPr lang="en-US" sz="1800" dirty="0"/>
          </a:p>
          <a:p>
            <a:pPr marL="285750" indent="-285750">
              <a:buFontTx/>
              <a:buChar char="-"/>
            </a:pPr>
            <a:endParaRPr lang="en-US" sz="1800" dirty="0"/>
          </a:p>
          <a:p>
            <a:pPr marL="285750" indent="-285750">
              <a:buFontTx/>
              <a:buChar char="-"/>
            </a:pPr>
            <a:endParaRPr lang="en-US" sz="1800" dirty="0"/>
          </a:p>
          <a:p>
            <a:endParaRPr lang="en-US" sz="1800" dirty="0"/>
          </a:p>
        </p:txBody>
      </p:sp>
      <p:sp>
        <p:nvSpPr>
          <p:cNvPr id="8" name="Text Placeholder 3">
            <a:extLst>
              <a:ext uri="{FF2B5EF4-FFF2-40B4-BE49-F238E27FC236}">
                <a16:creationId xmlns:a16="http://schemas.microsoft.com/office/drawing/2014/main" id="{72F7D8DF-FD4F-4D9D-EC36-12513E950144}"/>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a:p>
        </p:txBody>
      </p:sp>
      <p:sp>
        <p:nvSpPr>
          <p:cNvPr id="12" name="Text Placeholder 3">
            <a:extLst>
              <a:ext uri="{FF2B5EF4-FFF2-40B4-BE49-F238E27FC236}">
                <a16:creationId xmlns:a16="http://schemas.microsoft.com/office/drawing/2014/main" id="{1F0DF13E-5CA4-F695-1E8E-E3899FC617E6}"/>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pic>
        <p:nvPicPr>
          <p:cNvPr id="6" name="Picture 5">
            <a:extLst>
              <a:ext uri="{FF2B5EF4-FFF2-40B4-BE49-F238E27FC236}">
                <a16:creationId xmlns:a16="http://schemas.microsoft.com/office/drawing/2014/main" id="{949470B0-C15F-D3AD-81F8-E8DE53FE9678}"/>
              </a:ext>
            </a:extLst>
          </p:cNvPr>
          <p:cNvPicPr>
            <a:picLocks noChangeAspect="1"/>
          </p:cNvPicPr>
          <p:nvPr/>
        </p:nvPicPr>
        <p:blipFill>
          <a:blip r:embed="rId3"/>
          <a:stretch>
            <a:fillRect/>
          </a:stretch>
        </p:blipFill>
        <p:spPr>
          <a:xfrm>
            <a:off x="1457667" y="3429000"/>
            <a:ext cx="9276665" cy="2360335"/>
          </a:xfrm>
          <a:prstGeom prst="rect">
            <a:avLst/>
          </a:prstGeom>
        </p:spPr>
      </p:pic>
    </p:spTree>
    <p:extLst>
      <p:ext uri="{BB962C8B-B14F-4D97-AF65-F5344CB8AC3E}">
        <p14:creationId xmlns:p14="http://schemas.microsoft.com/office/powerpoint/2010/main" val="133753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2A0CEC-CACB-0532-AFE6-323BFF6FD14C}"/>
              </a:ext>
            </a:extLst>
          </p:cNvPr>
          <p:cNvSpPr>
            <a:spLocks noGrp="1"/>
          </p:cNvSpPr>
          <p:nvPr>
            <p:ph type="subTitle" idx="1"/>
          </p:nvPr>
        </p:nvSpPr>
        <p:spPr>
          <a:xfrm>
            <a:off x="674193" y="1684491"/>
            <a:ext cx="8933691" cy="1603081"/>
          </a:xfrm>
        </p:spPr>
        <p:txBody>
          <a:bodyPr>
            <a:noAutofit/>
          </a:bodyPr>
          <a:lstStyle/>
          <a:p>
            <a:r>
              <a:rPr lang="en-US" sz="3200" dirty="0"/>
              <a:t>Can we </a:t>
            </a:r>
          </a:p>
          <a:p>
            <a:pPr marL="514350" indent="-514350">
              <a:buAutoNum type="arabicPeriod"/>
            </a:pPr>
            <a:r>
              <a:rPr lang="en-US" sz="3200" dirty="0"/>
              <a:t>Develop a data-driven model to predict HDB resale prices based on relevant features </a:t>
            </a:r>
          </a:p>
        </p:txBody>
      </p:sp>
      <p:sp>
        <p:nvSpPr>
          <p:cNvPr id="4" name="Date Placeholder 3">
            <a:extLst>
              <a:ext uri="{FF2B5EF4-FFF2-40B4-BE49-F238E27FC236}">
                <a16:creationId xmlns:a16="http://schemas.microsoft.com/office/drawing/2014/main" id="{4ED7C4F5-087C-890E-407E-12295957360B}"/>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4/20/2025</a:t>
            </a:fld>
            <a:endParaRPr lang="en-US" dirty="0"/>
          </a:p>
        </p:txBody>
      </p:sp>
      <p:sp>
        <p:nvSpPr>
          <p:cNvPr id="5" name="Slide Number Placeholder 4">
            <a:extLst>
              <a:ext uri="{FF2B5EF4-FFF2-40B4-BE49-F238E27FC236}">
                <a16:creationId xmlns:a16="http://schemas.microsoft.com/office/drawing/2014/main" id="{6C83EDFD-C1FC-03CD-6360-5D9F82541064}"/>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a:t>
            </a:fld>
            <a:endParaRPr lang="en-US" dirty="0"/>
          </a:p>
        </p:txBody>
      </p:sp>
      <p:sp>
        <p:nvSpPr>
          <p:cNvPr id="8" name="Text Placeholder 3">
            <a:extLst>
              <a:ext uri="{FF2B5EF4-FFF2-40B4-BE49-F238E27FC236}">
                <a16:creationId xmlns:a16="http://schemas.microsoft.com/office/drawing/2014/main" id="{4B2A9D3A-94AB-226F-783A-28C2449045B4}"/>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Problem Definition</a:t>
            </a:r>
          </a:p>
        </p:txBody>
      </p:sp>
      <p:sp>
        <p:nvSpPr>
          <p:cNvPr id="6" name="Subtitle 2">
            <a:extLst>
              <a:ext uri="{FF2B5EF4-FFF2-40B4-BE49-F238E27FC236}">
                <a16:creationId xmlns:a16="http://schemas.microsoft.com/office/drawing/2014/main" id="{FE6BF070-F2CC-9BC8-4B60-4912F2A4EFEA}"/>
              </a:ext>
            </a:extLst>
          </p:cNvPr>
          <p:cNvSpPr txBox="1">
            <a:spLocks/>
          </p:cNvSpPr>
          <p:nvPr/>
        </p:nvSpPr>
        <p:spPr>
          <a:xfrm>
            <a:off x="674192" y="3897387"/>
            <a:ext cx="8933691" cy="1603081"/>
          </a:xfrm>
          <a:prstGeom prst="rect">
            <a:avLst/>
          </a:prstGeom>
        </p:spPr>
        <p:txBody>
          <a:bodyPr vert="horz" lIns="91440" tIns="0" rIns="0" bIns="0" rtlCol="0" anchor="ctr">
            <a:noAutofit/>
          </a:bodyPr>
          <a:lstStyle>
            <a:lvl1pPr marL="0" indent="0" algn="l" defTabSz="914400" rtl="0" eaLnBrk="1" latinLnBrk="0" hangingPunct="1">
              <a:lnSpc>
                <a:spcPct val="100000"/>
              </a:lnSpc>
              <a:spcBef>
                <a:spcPts val="1000"/>
              </a:spcBef>
              <a:buFontTx/>
              <a:buNone/>
              <a:defRPr sz="2200" b="1" i="0" kern="120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mn-lt"/>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mn-lt"/>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And</a:t>
            </a:r>
          </a:p>
          <a:p>
            <a:pPr marL="514350" indent="-514350">
              <a:buFont typeface="+mj-lt"/>
              <a:buAutoNum type="arabicPeriod" startAt="2"/>
            </a:pPr>
            <a:r>
              <a:rPr lang="en-US" sz="3200" dirty="0"/>
              <a:t>Classify if the resale price people pay is fair       or unfair</a:t>
            </a:r>
          </a:p>
        </p:txBody>
      </p:sp>
      <p:sp>
        <p:nvSpPr>
          <p:cNvPr id="11" name="Title 1">
            <a:extLst>
              <a:ext uri="{FF2B5EF4-FFF2-40B4-BE49-F238E27FC236}">
                <a16:creationId xmlns:a16="http://schemas.microsoft.com/office/drawing/2014/main" id="{1B4A4E0C-BEE9-B88F-1AE9-FA4B1EA83D1A}"/>
              </a:ext>
            </a:extLst>
          </p:cNvPr>
          <p:cNvSpPr>
            <a:spLocks noGrp="1"/>
          </p:cNvSpPr>
          <p:nvPr>
            <p:ph type="ctrTitle"/>
          </p:nvPr>
        </p:nvSpPr>
        <p:spPr>
          <a:xfrm>
            <a:off x="640076" y="358883"/>
            <a:ext cx="7200563" cy="485178"/>
          </a:xfrm>
        </p:spPr>
        <p:txBody>
          <a:bodyPr>
            <a:noAutofit/>
          </a:bodyPr>
          <a:lstStyle/>
          <a:p>
            <a:r>
              <a:rPr lang="en-US" sz="3200" dirty="0"/>
              <a:t>Problem definition</a:t>
            </a:r>
          </a:p>
        </p:txBody>
      </p:sp>
    </p:spTree>
    <p:extLst>
      <p:ext uri="{BB962C8B-B14F-4D97-AF65-F5344CB8AC3E}">
        <p14:creationId xmlns:p14="http://schemas.microsoft.com/office/powerpoint/2010/main" val="215360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CB2DA-B639-CCF9-821C-C8F99BEFE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102C4-0BEF-CA07-06AA-E4B5A498744A}"/>
              </a:ext>
            </a:extLst>
          </p:cNvPr>
          <p:cNvSpPr>
            <a:spLocks noGrp="1"/>
          </p:cNvSpPr>
          <p:nvPr>
            <p:ph type="ctrTitle"/>
          </p:nvPr>
        </p:nvSpPr>
        <p:spPr>
          <a:xfrm>
            <a:off x="640076" y="358883"/>
            <a:ext cx="7200563" cy="485178"/>
          </a:xfrm>
        </p:spPr>
        <p:txBody>
          <a:bodyPr>
            <a:noAutofit/>
          </a:bodyPr>
          <a:lstStyle/>
          <a:p>
            <a:r>
              <a:rPr lang="en-US" sz="3200"/>
              <a:t>Conclusion</a:t>
            </a:r>
          </a:p>
        </p:txBody>
      </p:sp>
      <p:sp>
        <p:nvSpPr>
          <p:cNvPr id="3" name="Subtitle 2">
            <a:extLst>
              <a:ext uri="{FF2B5EF4-FFF2-40B4-BE49-F238E27FC236}">
                <a16:creationId xmlns:a16="http://schemas.microsoft.com/office/drawing/2014/main" id="{51C22BDE-EDEE-0538-E6C8-5A31FAA64662}"/>
              </a:ext>
            </a:extLst>
          </p:cNvPr>
          <p:cNvSpPr>
            <a:spLocks noGrp="1"/>
          </p:cNvSpPr>
          <p:nvPr>
            <p:ph type="subTitle" idx="1"/>
          </p:nvPr>
        </p:nvSpPr>
        <p:spPr>
          <a:xfrm>
            <a:off x="640076" y="1118109"/>
            <a:ext cx="8933691" cy="656100"/>
          </a:xfrm>
        </p:spPr>
        <p:txBody>
          <a:bodyPr>
            <a:noAutofit/>
          </a:bodyPr>
          <a:lstStyle/>
          <a:p>
            <a:r>
              <a:rPr lang="en-US" sz="3200"/>
              <a:t>Outcome</a:t>
            </a:r>
          </a:p>
        </p:txBody>
      </p:sp>
      <p:sp>
        <p:nvSpPr>
          <p:cNvPr id="4" name="Date Placeholder 3">
            <a:extLst>
              <a:ext uri="{FF2B5EF4-FFF2-40B4-BE49-F238E27FC236}">
                <a16:creationId xmlns:a16="http://schemas.microsoft.com/office/drawing/2014/main" id="{91AA898E-5F18-8D9C-0EC0-1C35808696B0}"/>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4/20/2025</a:t>
            </a:fld>
            <a:endParaRPr lang="en-US"/>
          </a:p>
        </p:txBody>
      </p:sp>
      <p:sp>
        <p:nvSpPr>
          <p:cNvPr id="5" name="Slide Number Placeholder 4">
            <a:extLst>
              <a:ext uri="{FF2B5EF4-FFF2-40B4-BE49-F238E27FC236}">
                <a16:creationId xmlns:a16="http://schemas.microsoft.com/office/drawing/2014/main" id="{2CFBDC79-1AB9-6FE5-96DB-63D8EE4E8092}"/>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40</a:t>
            </a:fld>
            <a:endParaRPr lang="en-US"/>
          </a:p>
        </p:txBody>
      </p:sp>
      <p:sp>
        <p:nvSpPr>
          <p:cNvPr id="7" name="Text Placeholder 3">
            <a:extLst>
              <a:ext uri="{FF2B5EF4-FFF2-40B4-BE49-F238E27FC236}">
                <a16:creationId xmlns:a16="http://schemas.microsoft.com/office/drawing/2014/main" id="{D571E037-74C8-468E-0FB2-D185E2BFFD2C}"/>
              </a:ext>
            </a:extLst>
          </p:cNvPr>
          <p:cNvSpPr txBox="1">
            <a:spLocks/>
          </p:cNvSpPr>
          <p:nvPr/>
        </p:nvSpPr>
        <p:spPr>
          <a:xfrm>
            <a:off x="704191" y="1774209"/>
            <a:ext cx="9344684" cy="3330057"/>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 We then successfully implemented a Random Forest Classification model that assessed the fairness of our price predictions</a:t>
            </a:r>
          </a:p>
        </p:txBody>
      </p:sp>
      <p:sp>
        <p:nvSpPr>
          <p:cNvPr id="8" name="Text Placeholder 3">
            <a:extLst>
              <a:ext uri="{FF2B5EF4-FFF2-40B4-BE49-F238E27FC236}">
                <a16:creationId xmlns:a16="http://schemas.microsoft.com/office/drawing/2014/main" id="{6F97A74A-9231-F508-6429-F84D5087460D}"/>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a:p>
        </p:txBody>
      </p:sp>
      <p:sp>
        <p:nvSpPr>
          <p:cNvPr id="12" name="Text Placeholder 3">
            <a:extLst>
              <a:ext uri="{FF2B5EF4-FFF2-40B4-BE49-F238E27FC236}">
                <a16:creationId xmlns:a16="http://schemas.microsoft.com/office/drawing/2014/main" id="{622D844E-0CFD-784E-723F-D4AE666F01C0}"/>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pic>
        <p:nvPicPr>
          <p:cNvPr id="9" name="Picture 8">
            <a:extLst>
              <a:ext uri="{FF2B5EF4-FFF2-40B4-BE49-F238E27FC236}">
                <a16:creationId xmlns:a16="http://schemas.microsoft.com/office/drawing/2014/main" id="{92AA0674-6AEE-6359-A4B7-4D4F6326B32A}"/>
              </a:ext>
            </a:extLst>
          </p:cNvPr>
          <p:cNvPicPr>
            <a:picLocks noChangeAspect="1"/>
          </p:cNvPicPr>
          <p:nvPr/>
        </p:nvPicPr>
        <p:blipFill>
          <a:blip r:embed="rId3"/>
          <a:stretch>
            <a:fillRect/>
          </a:stretch>
        </p:blipFill>
        <p:spPr>
          <a:xfrm>
            <a:off x="2233607" y="3086854"/>
            <a:ext cx="7724785" cy="2604356"/>
          </a:xfrm>
          <a:prstGeom prst="rect">
            <a:avLst/>
          </a:prstGeom>
        </p:spPr>
      </p:pic>
    </p:spTree>
    <p:extLst>
      <p:ext uri="{BB962C8B-B14F-4D97-AF65-F5344CB8AC3E}">
        <p14:creationId xmlns:p14="http://schemas.microsoft.com/office/powerpoint/2010/main" val="1117122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577A-E9DD-8B9B-596E-050B2C95A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38DD8-CF3C-96DA-E5C3-007E61F318DE}"/>
              </a:ext>
            </a:extLst>
          </p:cNvPr>
          <p:cNvSpPr>
            <a:spLocks noGrp="1"/>
          </p:cNvSpPr>
          <p:nvPr>
            <p:ph type="ctrTitle"/>
          </p:nvPr>
        </p:nvSpPr>
        <p:spPr>
          <a:xfrm>
            <a:off x="640076" y="358883"/>
            <a:ext cx="7200563" cy="485178"/>
          </a:xfrm>
        </p:spPr>
        <p:txBody>
          <a:bodyPr>
            <a:noAutofit/>
          </a:bodyPr>
          <a:lstStyle/>
          <a:p>
            <a:r>
              <a:rPr lang="en-US" sz="3200" dirty="0"/>
              <a:t>Conclusion</a:t>
            </a:r>
          </a:p>
        </p:txBody>
      </p:sp>
      <p:sp>
        <p:nvSpPr>
          <p:cNvPr id="3" name="Subtitle 2">
            <a:extLst>
              <a:ext uri="{FF2B5EF4-FFF2-40B4-BE49-F238E27FC236}">
                <a16:creationId xmlns:a16="http://schemas.microsoft.com/office/drawing/2014/main" id="{C351A1B1-DC11-60A2-FF6B-351E6277BF00}"/>
              </a:ext>
            </a:extLst>
          </p:cNvPr>
          <p:cNvSpPr>
            <a:spLocks noGrp="1"/>
          </p:cNvSpPr>
          <p:nvPr>
            <p:ph type="subTitle" idx="1"/>
          </p:nvPr>
        </p:nvSpPr>
        <p:spPr>
          <a:xfrm>
            <a:off x="640076" y="1118109"/>
            <a:ext cx="8933691" cy="656100"/>
          </a:xfrm>
        </p:spPr>
        <p:txBody>
          <a:bodyPr>
            <a:noAutofit/>
          </a:bodyPr>
          <a:lstStyle/>
          <a:p>
            <a:r>
              <a:rPr lang="en-US" sz="3200" dirty="0"/>
              <a:t>Insights</a:t>
            </a:r>
          </a:p>
        </p:txBody>
      </p:sp>
      <p:sp>
        <p:nvSpPr>
          <p:cNvPr id="4" name="Date Placeholder 3">
            <a:extLst>
              <a:ext uri="{FF2B5EF4-FFF2-40B4-BE49-F238E27FC236}">
                <a16:creationId xmlns:a16="http://schemas.microsoft.com/office/drawing/2014/main" id="{A65A8888-887E-DD51-D828-15B87BA32F2C}"/>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4/20/2025</a:t>
            </a:fld>
            <a:endParaRPr lang="en-US"/>
          </a:p>
        </p:txBody>
      </p:sp>
      <p:sp>
        <p:nvSpPr>
          <p:cNvPr id="5" name="Slide Number Placeholder 4">
            <a:extLst>
              <a:ext uri="{FF2B5EF4-FFF2-40B4-BE49-F238E27FC236}">
                <a16:creationId xmlns:a16="http://schemas.microsoft.com/office/drawing/2014/main" id="{ED5471D0-FFDD-3E6A-9025-4DEC76D5201E}"/>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41</a:t>
            </a:fld>
            <a:endParaRPr lang="en-US"/>
          </a:p>
        </p:txBody>
      </p:sp>
      <p:sp>
        <p:nvSpPr>
          <p:cNvPr id="7" name="Text Placeholder 3">
            <a:extLst>
              <a:ext uri="{FF2B5EF4-FFF2-40B4-BE49-F238E27FC236}">
                <a16:creationId xmlns:a16="http://schemas.microsoft.com/office/drawing/2014/main" id="{4739DBBB-3AAF-D2CF-F26A-8EA78696161F}"/>
              </a:ext>
            </a:extLst>
          </p:cNvPr>
          <p:cNvSpPr txBox="1">
            <a:spLocks/>
          </p:cNvSpPr>
          <p:nvPr/>
        </p:nvSpPr>
        <p:spPr>
          <a:xfrm>
            <a:off x="640074" y="1909853"/>
            <a:ext cx="10123176" cy="4306711"/>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Floor area and remaining lease years were the strongest predictors of resale price</a:t>
            </a:r>
          </a:p>
          <a:p>
            <a:pPr marL="285750" indent="-285750">
              <a:buFontTx/>
              <a:buChar char="-"/>
            </a:pPr>
            <a:r>
              <a:rPr lang="en-US" sz="1800" dirty="0"/>
              <a:t>About 78% of homebuyers pay a fair price for their HDB resale flat, suggesting that the real estate market is relatively efficient</a:t>
            </a:r>
          </a:p>
          <a:p>
            <a:pPr marL="285750" indent="-285750">
              <a:buFontTx/>
              <a:buChar char="-"/>
            </a:pPr>
            <a:r>
              <a:rPr lang="en-US" sz="1800" dirty="0"/>
              <a:t>According to our model, the </a:t>
            </a:r>
            <a:r>
              <a:rPr lang="en-SG" sz="1800" dirty="0"/>
              <a:t>mean absolute difference between predicted and actual resale price was $27,000</a:t>
            </a:r>
            <a:endParaRPr lang="en-US" sz="1800" dirty="0"/>
          </a:p>
          <a:p>
            <a:pPr marL="285750" indent="-285750">
              <a:buFontTx/>
              <a:buChar char="-"/>
            </a:pPr>
            <a:r>
              <a:rPr lang="en-US" sz="1800" dirty="0"/>
              <a:t>Certain towns such as Bukit Merah and Queenstown were shown to have a noticeable impact on resale prices, likely due to their premium location</a:t>
            </a:r>
          </a:p>
          <a:p>
            <a:pPr marL="285750" indent="-285750">
              <a:buFontTx/>
              <a:buChar char="-"/>
            </a:pPr>
            <a:endParaRPr lang="en-US" sz="1800" dirty="0"/>
          </a:p>
        </p:txBody>
      </p:sp>
      <p:sp>
        <p:nvSpPr>
          <p:cNvPr id="8" name="Text Placeholder 3">
            <a:extLst>
              <a:ext uri="{FF2B5EF4-FFF2-40B4-BE49-F238E27FC236}">
                <a16:creationId xmlns:a16="http://schemas.microsoft.com/office/drawing/2014/main" id="{58B09BFC-F2B4-B2E0-E8CD-41DAD680CA23}"/>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a:p>
        </p:txBody>
      </p:sp>
      <p:sp>
        <p:nvSpPr>
          <p:cNvPr id="12" name="Text Placeholder 3">
            <a:extLst>
              <a:ext uri="{FF2B5EF4-FFF2-40B4-BE49-F238E27FC236}">
                <a16:creationId xmlns:a16="http://schemas.microsoft.com/office/drawing/2014/main" id="{6436B099-6BB2-7D7E-453A-7877861E3CD8}"/>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spTree>
    <p:extLst>
      <p:ext uri="{BB962C8B-B14F-4D97-AF65-F5344CB8AC3E}">
        <p14:creationId xmlns:p14="http://schemas.microsoft.com/office/powerpoint/2010/main" val="2600764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131BA-F7C6-63A9-3886-01B019564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3210A-20E3-3A34-49CE-2F6457339A88}"/>
              </a:ext>
            </a:extLst>
          </p:cNvPr>
          <p:cNvSpPr>
            <a:spLocks noGrp="1"/>
          </p:cNvSpPr>
          <p:nvPr>
            <p:ph type="ctrTitle"/>
          </p:nvPr>
        </p:nvSpPr>
        <p:spPr>
          <a:xfrm>
            <a:off x="640076" y="358883"/>
            <a:ext cx="7200563" cy="485178"/>
          </a:xfrm>
        </p:spPr>
        <p:txBody>
          <a:bodyPr>
            <a:noAutofit/>
          </a:bodyPr>
          <a:lstStyle/>
          <a:p>
            <a:r>
              <a:rPr lang="en-US" sz="3200"/>
              <a:t>Conclusion</a:t>
            </a:r>
          </a:p>
        </p:txBody>
      </p:sp>
      <p:sp>
        <p:nvSpPr>
          <p:cNvPr id="3" name="Subtitle 2">
            <a:extLst>
              <a:ext uri="{FF2B5EF4-FFF2-40B4-BE49-F238E27FC236}">
                <a16:creationId xmlns:a16="http://schemas.microsoft.com/office/drawing/2014/main" id="{45CB2EC8-7838-9EBC-FD69-B2DC37800533}"/>
              </a:ext>
            </a:extLst>
          </p:cNvPr>
          <p:cNvSpPr>
            <a:spLocks noGrp="1"/>
          </p:cNvSpPr>
          <p:nvPr>
            <p:ph type="subTitle" idx="1"/>
          </p:nvPr>
        </p:nvSpPr>
        <p:spPr>
          <a:xfrm>
            <a:off x="640076" y="1118109"/>
            <a:ext cx="8933691" cy="656100"/>
          </a:xfrm>
        </p:spPr>
        <p:txBody>
          <a:bodyPr>
            <a:noAutofit/>
          </a:bodyPr>
          <a:lstStyle/>
          <a:p>
            <a:r>
              <a:rPr lang="en-US" sz="3200" dirty="0"/>
              <a:t>Recommendations</a:t>
            </a:r>
          </a:p>
        </p:txBody>
      </p:sp>
      <p:sp>
        <p:nvSpPr>
          <p:cNvPr id="4" name="Date Placeholder 3">
            <a:extLst>
              <a:ext uri="{FF2B5EF4-FFF2-40B4-BE49-F238E27FC236}">
                <a16:creationId xmlns:a16="http://schemas.microsoft.com/office/drawing/2014/main" id="{E25C1D90-A520-190C-65E5-B5B75514BAFE}"/>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4/20/2025</a:t>
            </a:fld>
            <a:endParaRPr lang="en-US"/>
          </a:p>
        </p:txBody>
      </p:sp>
      <p:sp>
        <p:nvSpPr>
          <p:cNvPr id="5" name="Slide Number Placeholder 4">
            <a:extLst>
              <a:ext uri="{FF2B5EF4-FFF2-40B4-BE49-F238E27FC236}">
                <a16:creationId xmlns:a16="http://schemas.microsoft.com/office/drawing/2014/main" id="{D3E544C9-5A67-365B-6121-A3E45E478C6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42</a:t>
            </a:fld>
            <a:endParaRPr lang="en-US"/>
          </a:p>
        </p:txBody>
      </p:sp>
      <p:sp>
        <p:nvSpPr>
          <p:cNvPr id="7" name="Text Placeholder 3">
            <a:extLst>
              <a:ext uri="{FF2B5EF4-FFF2-40B4-BE49-F238E27FC236}">
                <a16:creationId xmlns:a16="http://schemas.microsoft.com/office/drawing/2014/main" id="{BC14271E-BB8F-D849-7E8F-52CBEB1D8FA6}"/>
              </a:ext>
            </a:extLst>
          </p:cNvPr>
          <p:cNvSpPr txBox="1">
            <a:spLocks/>
          </p:cNvSpPr>
          <p:nvPr/>
        </p:nvSpPr>
        <p:spPr>
          <a:xfrm>
            <a:off x="563874" y="1843178"/>
            <a:ext cx="10370825" cy="3027303"/>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Purchasing a resale flat is a lifelong investment that requires careful planning and analysis before making such an expensive decision. </a:t>
            </a:r>
          </a:p>
          <a:p>
            <a:pPr marL="285750" indent="-285750">
              <a:buFontTx/>
              <a:buChar char="-"/>
            </a:pPr>
            <a:r>
              <a:rPr lang="en-US" sz="1800" dirty="0"/>
              <a:t>Overall, we hope to provide homebuyers as well as sellers with a model that helps make rational and informed decisions using past real-life data provided by the housing development board. </a:t>
            </a:r>
          </a:p>
          <a:p>
            <a:pPr marL="285750" indent="-285750">
              <a:buFontTx/>
              <a:buChar char="-"/>
            </a:pPr>
            <a:r>
              <a:rPr lang="en-US" sz="1800" dirty="0"/>
              <a:t>Adding geospatial data points such as proximity to amenities, transportation hubs and schools can help us achieve more accurate predictions</a:t>
            </a:r>
          </a:p>
          <a:p>
            <a:pPr marL="285750" indent="-285750">
              <a:buFontTx/>
              <a:buChar char="-"/>
            </a:pPr>
            <a:endParaRPr lang="en-US" sz="1800" dirty="0"/>
          </a:p>
        </p:txBody>
      </p:sp>
      <p:sp>
        <p:nvSpPr>
          <p:cNvPr id="8" name="Text Placeholder 3">
            <a:extLst>
              <a:ext uri="{FF2B5EF4-FFF2-40B4-BE49-F238E27FC236}">
                <a16:creationId xmlns:a16="http://schemas.microsoft.com/office/drawing/2014/main" id="{024D1DC2-BAA6-2F33-3AA8-04DE99458506}"/>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a:p>
        </p:txBody>
      </p:sp>
      <p:sp>
        <p:nvSpPr>
          <p:cNvPr id="12" name="Text Placeholder 3">
            <a:extLst>
              <a:ext uri="{FF2B5EF4-FFF2-40B4-BE49-F238E27FC236}">
                <a16:creationId xmlns:a16="http://schemas.microsoft.com/office/drawing/2014/main" id="{3EB29770-5DD8-B149-6973-3F1AA3A6966F}"/>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spTree>
    <p:extLst>
      <p:ext uri="{BB962C8B-B14F-4D97-AF65-F5344CB8AC3E}">
        <p14:creationId xmlns:p14="http://schemas.microsoft.com/office/powerpoint/2010/main" val="3687935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EDB7-1CF5-1DEE-D704-3AD1E181C58C}"/>
              </a:ext>
            </a:extLst>
          </p:cNvPr>
          <p:cNvSpPr>
            <a:spLocks noGrp="1"/>
          </p:cNvSpPr>
          <p:nvPr>
            <p:ph type="title"/>
          </p:nvPr>
        </p:nvSpPr>
        <p:spPr>
          <a:xfrm>
            <a:off x="291473" y="382695"/>
            <a:ext cx="10252702" cy="797106"/>
          </a:xfrm>
        </p:spPr>
        <p:txBody>
          <a:bodyPr/>
          <a:lstStyle/>
          <a:p>
            <a:r>
              <a:rPr lang="en-US" dirty="0"/>
              <a:t>Conclusion </a:t>
            </a:r>
          </a:p>
        </p:txBody>
      </p:sp>
      <p:sp>
        <p:nvSpPr>
          <p:cNvPr id="5" name="Date Placeholder 4">
            <a:extLst>
              <a:ext uri="{FF2B5EF4-FFF2-40B4-BE49-F238E27FC236}">
                <a16:creationId xmlns:a16="http://schemas.microsoft.com/office/drawing/2014/main" id="{C1572235-5131-2209-A5FB-B6919170D1B5}"/>
              </a:ext>
            </a:extLst>
          </p:cNvPr>
          <p:cNvSpPr>
            <a:spLocks noGrp="1"/>
          </p:cNvSpPr>
          <p:nvPr>
            <p:ph type="dt" sz="half" idx="10"/>
          </p:nvPr>
        </p:nvSpPr>
        <p:spPr>
          <a:xfrm rot="16200000">
            <a:off x="11577948" y="230006"/>
            <a:ext cx="844062" cy="384047"/>
          </a:xfrm>
        </p:spPr>
        <p:txBody>
          <a:bodyPr/>
          <a:lstStyle/>
          <a:p>
            <a:fld id="{4766791B-F730-470C-BD5E-FFF8D449589F}" type="datetime1">
              <a:rPr lang="en-US" smtClean="0"/>
              <a:pPr/>
              <a:t>4/20/2025</a:t>
            </a:fld>
            <a:endParaRPr lang="en-US" dirty="0"/>
          </a:p>
        </p:txBody>
      </p:sp>
      <p:sp>
        <p:nvSpPr>
          <p:cNvPr id="6" name="Slide Number Placeholder 5">
            <a:extLst>
              <a:ext uri="{FF2B5EF4-FFF2-40B4-BE49-F238E27FC236}">
                <a16:creationId xmlns:a16="http://schemas.microsoft.com/office/drawing/2014/main" id="{DB7801CE-92ED-238E-12B7-FAFDBE3F95E9}"/>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43</a:t>
            </a:fld>
            <a:endParaRPr lang="en-US" dirty="0"/>
          </a:p>
        </p:txBody>
      </p:sp>
      <p:sp>
        <p:nvSpPr>
          <p:cNvPr id="7" name="TextBox 6">
            <a:extLst>
              <a:ext uri="{FF2B5EF4-FFF2-40B4-BE49-F238E27FC236}">
                <a16:creationId xmlns:a16="http://schemas.microsoft.com/office/drawing/2014/main" id="{7B425F87-0B8E-F54F-28E6-3679A853EC4B}"/>
              </a:ext>
            </a:extLst>
          </p:cNvPr>
          <p:cNvSpPr txBox="1"/>
          <p:nvPr/>
        </p:nvSpPr>
        <p:spPr>
          <a:xfrm>
            <a:off x="548648" y="1179801"/>
            <a:ext cx="2119811" cy="584775"/>
          </a:xfrm>
          <a:prstGeom prst="rect">
            <a:avLst/>
          </a:prstGeom>
          <a:noFill/>
        </p:spPr>
        <p:txBody>
          <a:bodyPr wrap="none" rtlCol="0">
            <a:spAutoFit/>
          </a:bodyPr>
          <a:lstStyle/>
          <a:p>
            <a:r>
              <a:rPr lang="en-US" sz="3200" dirty="0"/>
              <a:t>Takeaways</a:t>
            </a:r>
          </a:p>
        </p:txBody>
      </p:sp>
      <p:sp>
        <p:nvSpPr>
          <p:cNvPr id="8" name="TextBox 7">
            <a:extLst>
              <a:ext uri="{FF2B5EF4-FFF2-40B4-BE49-F238E27FC236}">
                <a16:creationId xmlns:a16="http://schemas.microsoft.com/office/drawing/2014/main" id="{D6B254CA-22BA-25EA-47F0-540866A1FA3B}"/>
              </a:ext>
            </a:extLst>
          </p:cNvPr>
          <p:cNvSpPr txBox="1"/>
          <p:nvPr/>
        </p:nvSpPr>
        <p:spPr>
          <a:xfrm>
            <a:off x="419100" y="1976907"/>
            <a:ext cx="10125075" cy="3139321"/>
          </a:xfrm>
          <a:prstGeom prst="rect">
            <a:avLst/>
          </a:prstGeom>
          <a:noFill/>
        </p:spPr>
        <p:txBody>
          <a:bodyPr wrap="square" rtlCol="0">
            <a:spAutoFit/>
          </a:bodyPr>
          <a:lstStyle/>
          <a:p>
            <a:pPr marL="285750" indent="-285750">
              <a:buFontTx/>
              <a:buChar char="-"/>
            </a:pPr>
            <a:r>
              <a:rPr lang="en-US" b="1" dirty="0"/>
              <a:t>Always room for growth</a:t>
            </a:r>
            <a:r>
              <a:rPr lang="en-US" dirty="0"/>
              <a:t>: Initially, we thought that using linear regression was sufficient in predicting resale price. However, we went beyond the syllabus, incorporating random forest regression which was a significantly better model</a:t>
            </a:r>
          </a:p>
          <a:p>
            <a:pPr marL="285750" indent="-285750">
              <a:buFontTx/>
              <a:buChar char="-"/>
            </a:pPr>
            <a:endParaRPr lang="en-US" dirty="0"/>
          </a:p>
          <a:p>
            <a:pPr marL="285750" indent="-285750">
              <a:buFontTx/>
              <a:buChar char="-"/>
            </a:pPr>
            <a:r>
              <a:rPr lang="en-US" b="1" dirty="0"/>
              <a:t>The importance of evaluation metrics: </a:t>
            </a:r>
            <a:r>
              <a:rPr lang="en-US" dirty="0"/>
              <a:t>Utilizing evaluation metrics is important in helping us understand how well our models are performing and guides improvements</a:t>
            </a:r>
          </a:p>
          <a:p>
            <a:pPr marL="285750" indent="-285750">
              <a:buFontTx/>
              <a:buChar char="-"/>
            </a:pPr>
            <a:endParaRPr lang="en-US" b="1" dirty="0"/>
          </a:p>
          <a:p>
            <a:pPr marL="285750" indent="-285750">
              <a:buFontTx/>
              <a:buChar char="-"/>
            </a:pPr>
            <a:r>
              <a:rPr lang="en-US" b="1" dirty="0"/>
              <a:t>Not everything is what it seems: </a:t>
            </a:r>
            <a:r>
              <a:rPr lang="en-US" dirty="0"/>
              <a:t>According to our model, 22% of transactions in the HDB dataset are “unfair”.  When exploring datasets, we should analyse the data closely rather than taking them at face value as some data points may be skewed, even if its data from a reliable source like the government</a:t>
            </a:r>
            <a:endParaRPr lang="en-US" b="1" dirty="0"/>
          </a:p>
        </p:txBody>
      </p:sp>
      <p:sp>
        <p:nvSpPr>
          <p:cNvPr id="12" name="Text Placeholder 3">
            <a:extLst>
              <a:ext uri="{FF2B5EF4-FFF2-40B4-BE49-F238E27FC236}">
                <a16:creationId xmlns:a16="http://schemas.microsoft.com/office/drawing/2014/main" id="{669F586C-F9BF-4121-05C9-AD97831C5E8C}"/>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spTree>
    <p:extLst>
      <p:ext uri="{BB962C8B-B14F-4D97-AF65-F5344CB8AC3E}">
        <p14:creationId xmlns:p14="http://schemas.microsoft.com/office/powerpoint/2010/main" val="2765791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BA929-699D-C849-B9FE-E2561271EA40}"/>
              </a:ext>
            </a:extLst>
          </p:cNvPr>
          <p:cNvSpPr>
            <a:spLocks noGrp="1"/>
          </p:cNvSpPr>
          <p:nvPr>
            <p:ph type="ctrTitle"/>
          </p:nvPr>
        </p:nvSpPr>
        <p:spPr>
          <a:xfrm>
            <a:off x="548648" y="2738628"/>
            <a:ext cx="4056192" cy="1380744"/>
          </a:xfrm>
        </p:spPr>
        <p:txBody>
          <a:bodyPr>
            <a:noAutofit/>
          </a:bodyPr>
          <a:lstStyle/>
          <a:p>
            <a:r>
              <a:rPr lang="en-US" sz="6000" cap="none" dirty="0"/>
              <a:t>Thank</a:t>
            </a:r>
            <a:br>
              <a:rPr lang="en-US" sz="6000" cap="none" dirty="0"/>
            </a:br>
            <a:r>
              <a:rPr lang="en-US" sz="6000" cap="none" dirty="0"/>
              <a:t>You!</a:t>
            </a:r>
          </a:p>
        </p:txBody>
      </p:sp>
      <p:sp>
        <p:nvSpPr>
          <p:cNvPr id="5" name="Subtitle 4">
            <a:extLst>
              <a:ext uri="{FF2B5EF4-FFF2-40B4-BE49-F238E27FC236}">
                <a16:creationId xmlns:a16="http://schemas.microsoft.com/office/drawing/2014/main" id="{AE1A6279-193C-575B-8B5B-2DD21DC333AD}"/>
              </a:ext>
            </a:extLst>
          </p:cNvPr>
          <p:cNvSpPr>
            <a:spLocks noGrp="1"/>
          </p:cNvSpPr>
          <p:nvPr>
            <p:ph type="subTitle" idx="1"/>
          </p:nvPr>
        </p:nvSpPr>
        <p:spPr>
          <a:xfrm>
            <a:off x="548648" y="4795730"/>
            <a:ext cx="4056192" cy="1380744"/>
          </a:xfrm>
        </p:spPr>
        <p:txBody>
          <a:bodyPr/>
          <a:lstStyle/>
          <a:p>
            <a:r>
              <a:rPr lang="en-US" dirty="0"/>
              <a:t>Presented by </a:t>
            </a:r>
          </a:p>
          <a:p>
            <a:r>
              <a:rPr lang="en-US" dirty="0"/>
              <a:t>Lim Wei </a:t>
            </a:r>
            <a:r>
              <a:rPr lang="en-US" dirty="0" err="1"/>
              <a:t>Jian,</a:t>
            </a:r>
            <a:r>
              <a:rPr lang="en-US" dirty="0"/>
              <a:t> David (U2430324H)</a:t>
            </a:r>
          </a:p>
          <a:p>
            <a:r>
              <a:rPr lang="en-US" dirty="0"/>
              <a:t>See Pei Jin, Ernest (</a:t>
            </a:r>
            <a:r>
              <a:rPr lang="en-US" sz="1800" dirty="0"/>
              <a:t>U2430223J)</a:t>
            </a:r>
          </a:p>
        </p:txBody>
      </p:sp>
      <p:sp>
        <p:nvSpPr>
          <p:cNvPr id="3" name="Date Placeholder 2">
            <a:extLst>
              <a:ext uri="{FF2B5EF4-FFF2-40B4-BE49-F238E27FC236}">
                <a16:creationId xmlns:a16="http://schemas.microsoft.com/office/drawing/2014/main" id="{59730A5E-295F-EDB1-5BA1-B9E41E7BC356}"/>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pPr/>
              <a:t>4/20/2025</a:t>
            </a:fld>
            <a:endParaRPr lang="en-US" dirty="0"/>
          </a:p>
        </p:txBody>
      </p:sp>
      <p:sp>
        <p:nvSpPr>
          <p:cNvPr id="4" name="Slide Number Placeholder 3">
            <a:extLst>
              <a:ext uri="{FF2B5EF4-FFF2-40B4-BE49-F238E27FC236}">
                <a16:creationId xmlns:a16="http://schemas.microsoft.com/office/drawing/2014/main" id="{DFDD2C17-2A35-008E-0C6B-4BF66328FEFA}"/>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pPr/>
              <a:t>44</a:t>
            </a:fld>
            <a:endParaRPr lang="en-US" dirty="0"/>
          </a:p>
        </p:txBody>
      </p:sp>
      <p:pic>
        <p:nvPicPr>
          <p:cNvPr id="10" name="Picture Placeholder 9" descr="A low angle view of a building&#10;&#10;AI-generated content may be incorrect.">
            <a:extLst>
              <a:ext uri="{FF2B5EF4-FFF2-40B4-BE49-F238E27FC236}">
                <a16:creationId xmlns:a16="http://schemas.microsoft.com/office/drawing/2014/main" id="{BC96E568-38FB-10AB-7F93-E1252AB85045}"/>
              </a:ext>
            </a:extLst>
          </p:cNvPr>
          <p:cNvPicPr>
            <a:picLocks noGrp="1" noChangeAspect="1"/>
          </p:cNvPicPr>
          <p:nvPr>
            <p:ph type="pic" sz="quarter" idx="13"/>
          </p:nvPr>
        </p:nvPicPr>
        <p:blipFill>
          <a:blip r:embed="rId2"/>
          <a:srcRect l="24668" r="24668"/>
          <a:stretch>
            <a:fillRect/>
          </a:stretch>
        </p:blipFill>
        <p:spPr>
          <a:xfrm>
            <a:off x="5188809" y="0"/>
            <a:ext cx="6619138" cy="6858000"/>
          </a:xfrm>
        </p:spPr>
      </p:pic>
    </p:spTree>
    <p:extLst>
      <p:ext uri="{BB962C8B-B14F-4D97-AF65-F5344CB8AC3E}">
        <p14:creationId xmlns:p14="http://schemas.microsoft.com/office/powerpoint/2010/main" val="3561074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36F3-0742-1F68-6D3D-F10E24386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4C0AE-783C-930D-9796-B1D2BC3A169E}"/>
              </a:ext>
            </a:extLst>
          </p:cNvPr>
          <p:cNvSpPr>
            <a:spLocks noGrp="1"/>
          </p:cNvSpPr>
          <p:nvPr>
            <p:ph type="ctrTitle"/>
          </p:nvPr>
        </p:nvSpPr>
        <p:spPr>
          <a:xfrm>
            <a:off x="640076" y="358883"/>
            <a:ext cx="7200563" cy="485178"/>
          </a:xfrm>
        </p:spPr>
        <p:txBody>
          <a:bodyPr>
            <a:noAutofit/>
          </a:bodyPr>
          <a:lstStyle/>
          <a:p>
            <a:r>
              <a:rPr lang="en-US" sz="3200" dirty="0"/>
              <a:t>Problem definition</a:t>
            </a:r>
          </a:p>
        </p:txBody>
      </p:sp>
      <p:sp>
        <p:nvSpPr>
          <p:cNvPr id="3" name="Subtitle 2">
            <a:extLst>
              <a:ext uri="{FF2B5EF4-FFF2-40B4-BE49-F238E27FC236}">
                <a16:creationId xmlns:a16="http://schemas.microsoft.com/office/drawing/2014/main" id="{8DE75FC6-01E1-4BB4-2734-7C7362454A48}"/>
              </a:ext>
            </a:extLst>
          </p:cNvPr>
          <p:cNvSpPr>
            <a:spLocks noGrp="1"/>
          </p:cNvSpPr>
          <p:nvPr>
            <p:ph type="subTitle" idx="1"/>
          </p:nvPr>
        </p:nvSpPr>
        <p:spPr>
          <a:xfrm>
            <a:off x="640076" y="1118109"/>
            <a:ext cx="8933691" cy="656100"/>
          </a:xfrm>
        </p:spPr>
        <p:txBody>
          <a:bodyPr>
            <a:noAutofit/>
          </a:bodyPr>
          <a:lstStyle/>
          <a:p>
            <a:r>
              <a:rPr lang="en-US" sz="3200" dirty="0"/>
              <a:t>Why do we want to predict the resale price?</a:t>
            </a:r>
          </a:p>
        </p:txBody>
      </p:sp>
      <p:sp>
        <p:nvSpPr>
          <p:cNvPr id="4" name="Date Placeholder 3">
            <a:extLst>
              <a:ext uri="{FF2B5EF4-FFF2-40B4-BE49-F238E27FC236}">
                <a16:creationId xmlns:a16="http://schemas.microsoft.com/office/drawing/2014/main" id="{BFD2CBB3-5498-9E39-166A-C47D3BBBEEC3}"/>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4/20/2025</a:t>
            </a:fld>
            <a:endParaRPr lang="en-US" dirty="0"/>
          </a:p>
        </p:txBody>
      </p:sp>
      <p:sp>
        <p:nvSpPr>
          <p:cNvPr id="5" name="Slide Number Placeholder 4">
            <a:extLst>
              <a:ext uri="{FF2B5EF4-FFF2-40B4-BE49-F238E27FC236}">
                <a16:creationId xmlns:a16="http://schemas.microsoft.com/office/drawing/2014/main" id="{1EE6ACDE-36B5-D14F-F945-41238DD8948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5</a:t>
            </a:fld>
            <a:endParaRPr lang="en-US" dirty="0"/>
          </a:p>
        </p:txBody>
      </p:sp>
      <p:sp>
        <p:nvSpPr>
          <p:cNvPr id="6" name="Subtitle 2">
            <a:extLst>
              <a:ext uri="{FF2B5EF4-FFF2-40B4-BE49-F238E27FC236}">
                <a16:creationId xmlns:a16="http://schemas.microsoft.com/office/drawing/2014/main" id="{E805A143-5F69-3324-6FEC-88998C895F2D}"/>
              </a:ext>
            </a:extLst>
          </p:cNvPr>
          <p:cNvSpPr txBox="1">
            <a:spLocks/>
          </p:cNvSpPr>
          <p:nvPr/>
        </p:nvSpPr>
        <p:spPr>
          <a:xfrm>
            <a:off x="640075" y="4020533"/>
            <a:ext cx="8933691" cy="656100"/>
          </a:xfrm>
          <a:prstGeom prst="rect">
            <a:avLst/>
          </a:prstGeom>
        </p:spPr>
        <p:txBody>
          <a:bodyPr vert="horz" lIns="91440" tIns="0" rIns="0" bIns="0" rtlCol="0" anchor="ctr">
            <a:noAutofit/>
          </a:bodyPr>
          <a:lstStyle>
            <a:lvl1pPr marL="0" indent="0" algn="l" defTabSz="914400" rtl="0" eaLnBrk="1" latinLnBrk="0" hangingPunct="1">
              <a:lnSpc>
                <a:spcPct val="100000"/>
              </a:lnSpc>
              <a:spcBef>
                <a:spcPts val="1000"/>
              </a:spcBef>
              <a:buFontTx/>
              <a:buNone/>
              <a:defRPr sz="2200" b="1" i="0" kern="120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mn-lt"/>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mn-lt"/>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Why is it important to determine if the price is “fair”?</a:t>
            </a:r>
          </a:p>
        </p:txBody>
      </p:sp>
      <p:sp>
        <p:nvSpPr>
          <p:cNvPr id="7" name="Text Placeholder 3">
            <a:extLst>
              <a:ext uri="{FF2B5EF4-FFF2-40B4-BE49-F238E27FC236}">
                <a16:creationId xmlns:a16="http://schemas.microsoft.com/office/drawing/2014/main" id="{D7199759-7BFD-7E70-D287-0B108316680C}"/>
              </a:ext>
            </a:extLst>
          </p:cNvPr>
          <p:cNvSpPr txBox="1">
            <a:spLocks/>
          </p:cNvSpPr>
          <p:nvPr/>
        </p:nvSpPr>
        <p:spPr>
          <a:xfrm>
            <a:off x="640075" y="1909853"/>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Important for homebuyers, sellers, real estate agents, and policymakers to gauge the value of resale flats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285750" indent="-285750">
              <a:buFontTx/>
              <a:buChar char="-"/>
            </a:pPr>
            <a:endParaRPr lang="en-US" sz="1800" dirty="0"/>
          </a:p>
        </p:txBody>
      </p:sp>
      <p:sp>
        <p:nvSpPr>
          <p:cNvPr id="8" name="Text Placeholder 3">
            <a:extLst>
              <a:ext uri="{FF2B5EF4-FFF2-40B4-BE49-F238E27FC236}">
                <a16:creationId xmlns:a16="http://schemas.microsoft.com/office/drawing/2014/main" id="{579E6DDE-BEED-59CB-9714-F009FEE4E518}"/>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dirty="0"/>
          </a:p>
        </p:txBody>
      </p:sp>
      <p:sp>
        <p:nvSpPr>
          <p:cNvPr id="9" name="Text Placeholder 3">
            <a:extLst>
              <a:ext uri="{FF2B5EF4-FFF2-40B4-BE49-F238E27FC236}">
                <a16:creationId xmlns:a16="http://schemas.microsoft.com/office/drawing/2014/main" id="{897059E8-69EF-D5F6-72D4-44A6B80D451D}"/>
              </a:ext>
            </a:extLst>
          </p:cNvPr>
          <p:cNvSpPr txBox="1">
            <a:spLocks/>
          </p:cNvSpPr>
          <p:nvPr/>
        </p:nvSpPr>
        <p:spPr>
          <a:xfrm>
            <a:off x="640075" y="4871591"/>
            <a:ext cx="8558516" cy="1508737"/>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Allows for informed negotiations to give both buyer and seller confidence in pricing fairness</a:t>
            </a:r>
          </a:p>
          <a:p>
            <a:pPr marL="285750" indent="-285750">
              <a:buFontTx/>
              <a:buChar char="-"/>
            </a:pPr>
            <a:r>
              <a:rPr lang="en-US" sz="1800" dirty="0"/>
              <a:t>Ensuring affordability and accessibility for first time buyers</a:t>
            </a:r>
          </a:p>
        </p:txBody>
      </p:sp>
      <p:sp>
        <p:nvSpPr>
          <p:cNvPr id="12" name="Text Placeholder 3">
            <a:extLst>
              <a:ext uri="{FF2B5EF4-FFF2-40B4-BE49-F238E27FC236}">
                <a16:creationId xmlns:a16="http://schemas.microsoft.com/office/drawing/2014/main" id="{B4BCC41A-352D-8599-5D51-0EA01E4A30A5}"/>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Problem Definition</a:t>
            </a:r>
          </a:p>
        </p:txBody>
      </p:sp>
    </p:spTree>
    <p:extLst>
      <p:ext uri="{BB962C8B-B14F-4D97-AF65-F5344CB8AC3E}">
        <p14:creationId xmlns:p14="http://schemas.microsoft.com/office/powerpoint/2010/main" val="28325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837AF-A997-0AC8-A6F7-FE2B1C529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59E9C-A727-5C96-E6AA-766EAEEBCC4B}"/>
              </a:ext>
            </a:extLst>
          </p:cNvPr>
          <p:cNvSpPr>
            <a:spLocks noGrp="1"/>
          </p:cNvSpPr>
          <p:nvPr>
            <p:ph type="ctrTitle"/>
          </p:nvPr>
        </p:nvSpPr>
        <p:spPr>
          <a:xfrm>
            <a:off x="640076" y="358883"/>
            <a:ext cx="7200563" cy="485178"/>
          </a:xfrm>
        </p:spPr>
        <p:txBody>
          <a:bodyPr>
            <a:noAutofit/>
          </a:bodyPr>
          <a:lstStyle/>
          <a:p>
            <a:r>
              <a:rPr lang="en-US" sz="3200" dirty="0"/>
              <a:t>Data set used</a:t>
            </a:r>
          </a:p>
        </p:txBody>
      </p:sp>
      <p:sp>
        <p:nvSpPr>
          <p:cNvPr id="4" name="Date Placeholder 3">
            <a:extLst>
              <a:ext uri="{FF2B5EF4-FFF2-40B4-BE49-F238E27FC236}">
                <a16:creationId xmlns:a16="http://schemas.microsoft.com/office/drawing/2014/main" id="{890126B7-A61C-F23E-AD6E-19CCA193BD53}"/>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4/20/2025</a:t>
            </a:fld>
            <a:endParaRPr lang="en-US" dirty="0"/>
          </a:p>
        </p:txBody>
      </p:sp>
      <p:sp>
        <p:nvSpPr>
          <p:cNvPr id="5" name="Slide Number Placeholder 4">
            <a:extLst>
              <a:ext uri="{FF2B5EF4-FFF2-40B4-BE49-F238E27FC236}">
                <a16:creationId xmlns:a16="http://schemas.microsoft.com/office/drawing/2014/main" id="{7C9D5FA8-E590-0B28-3AAA-BB0A82156D6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6</a:t>
            </a:fld>
            <a:endParaRPr lang="en-US" dirty="0"/>
          </a:p>
        </p:txBody>
      </p:sp>
      <p:pic>
        <p:nvPicPr>
          <p:cNvPr id="9" name="Picture 8">
            <a:extLst>
              <a:ext uri="{FF2B5EF4-FFF2-40B4-BE49-F238E27FC236}">
                <a16:creationId xmlns:a16="http://schemas.microsoft.com/office/drawing/2014/main" id="{77C6646F-7F59-72D7-D6E4-439EF02E5774}"/>
              </a:ext>
            </a:extLst>
          </p:cNvPr>
          <p:cNvPicPr>
            <a:picLocks noChangeAspect="1"/>
          </p:cNvPicPr>
          <p:nvPr/>
        </p:nvPicPr>
        <p:blipFill>
          <a:blip r:embed="rId2"/>
          <a:srcRect t="2336"/>
          <a:stretch/>
        </p:blipFill>
        <p:spPr>
          <a:xfrm>
            <a:off x="640076" y="1375064"/>
            <a:ext cx="8779858" cy="4107872"/>
          </a:xfrm>
          <a:prstGeom prst="rect">
            <a:avLst/>
          </a:prstGeom>
        </p:spPr>
      </p:pic>
      <p:sp>
        <p:nvSpPr>
          <p:cNvPr id="12" name="TextBox 11">
            <a:extLst>
              <a:ext uri="{FF2B5EF4-FFF2-40B4-BE49-F238E27FC236}">
                <a16:creationId xmlns:a16="http://schemas.microsoft.com/office/drawing/2014/main" id="{30E7DDF8-CC83-B1EC-F266-992980079AF5}"/>
              </a:ext>
            </a:extLst>
          </p:cNvPr>
          <p:cNvSpPr txBox="1"/>
          <p:nvPr/>
        </p:nvSpPr>
        <p:spPr>
          <a:xfrm>
            <a:off x="2772066" y="3578705"/>
            <a:ext cx="6909178" cy="369332"/>
          </a:xfrm>
          <a:prstGeom prst="rect">
            <a:avLst/>
          </a:prstGeom>
          <a:noFill/>
        </p:spPr>
        <p:txBody>
          <a:bodyPr wrap="square">
            <a:spAutoFit/>
          </a:bodyPr>
          <a:lstStyle/>
          <a:p>
            <a:r>
              <a:rPr lang="en-US" b="1" dirty="0">
                <a:solidFill>
                  <a:srgbClr val="FF0000"/>
                </a:solidFill>
              </a:rPr>
              <a:t>(From Jan 2017 to 17 March 2025)</a:t>
            </a:r>
            <a:endParaRPr lang="en-SG" b="1" dirty="0">
              <a:solidFill>
                <a:srgbClr val="FF0000"/>
              </a:solidFill>
            </a:endParaRPr>
          </a:p>
        </p:txBody>
      </p:sp>
      <p:sp>
        <p:nvSpPr>
          <p:cNvPr id="14" name="Text Placeholder 3">
            <a:extLst>
              <a:ext uri="{FF2B5EF4-FFF2-40B4-BE49-F238E27FC236}">
                <a16:creationId xmlns:a16="http://schemas.microsoft.com/office/drawing/2014/main" id="{527A6B1B-1B29-65F1-EF7F-8F57C6508BE3}"/>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Problem Definition</a:t>
            </a:r>
          </a:p>
        </p:txBody>
      </p:sp>
    </p:spTree>
    <p:extLst>
      <p:ext uri="{BB962C8B-B14F-4D97-AF65-F5344CB8AC3E}">
        <p14:creationId xmlns:p14="http://schemas.microsoft.com/office/powerpoint/2010/main" val="251179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D3C72-704B-0096-AB20-CA65096FC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B5A484-3D9D-5BEF-AD8C-CA33FD53AFA0}"/>
              </a:ext>
            </a:extLst>
          </p:cNvPr>
          <p:cNvSpPr>
            <a:spLocks noGrp="1"/>
          </p:cNvSpPr>
          <p:nvPr>
            <p:ph type="ctrTitle"/>
          </p:nvPr>
        </p:nvSpPr>
        <p:spPr>
          <a:xfrm>
            <a:off x="640076" y="358883"/>
            <a:ext cx="7200563" cy="485178"/>
          </a:xfrm>
        </p:spPr>
        <p:txBody>
          <a:bodyPr>
            <a:noAutofit/>
          </a:bodyPr>
          <a:lstStyle/>
          <a:p>
            <a:r>
              <a:rPr lang="en-US" sz="3200"/>
              <a:t>Data set used</a:t>
            </a:r>
            <a:endParaRPr lang="en-US" sz="3200" dirty="0"/>
          </a:p>
        </p:txBody>
      </p:sp>
      <p:sp>
        <p:nvSpPr>
          <p:cNvPr id="4" name="Date Placeholder 3">
            <a:extLst>
              <a:ext uri="{FF2B5EF4-FFF2-40B4-BE49-F238E27FC236}">
                <a16:creationId xmlns:a16="http://schemas.microsoft.com/office/drawing/2014/main" id="{54F1ECCC-FCBB-EE53-2071-EDF6D6081056}"/>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4/20/2025</a:t>
            </a:fld>
            <a:endParaRPr lang="en-US" dirty="0"/>
          </a:p>
        </p:txBody>
      </p:sp>
      <p:sp>
        <p:nvSpPr>
          <p:cNvPr id="5" name="Slide Number Placeholder 4">
            <a:extLst>
              <a:ext uri="{FF2B5EF4-FFF2-40B4-BE49-F238E27FC236}">
                <a16:creationId xmlns:a16="http://schemas.microsoft.com/office/drawing/2014/main" id="{F98889B4-8973-96DF-BDDB-427D45DA50C2}"/>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7</a:t>
            </a:fld>
            <a:endParaRPr lang="en-US" dirty="0"/>
          </a:p>
        </p:txBody>
      </p:sp>
      <p:pic>
        <p:nvPicPr>
          <p:cNvPr id="6" name="Picture 5">
            <a:extLst>
              <a:ext uri="{FF2B5EF4-FFF2-40B4-BE49-F238E27FC236}">
                <a16:creationId xmlns:a16="http://schemas.microsoft.com/office/drawing/2014/main" id="{F6B98918-E7EA-DFA4-7EAF-A462F65D386F}"/>
              </a:ext>
            </a:extLst>
          </p:cNvPr>
          <p:cNvPicPr>
            <a:picLocks noChangeAspect="1"/>
          </p:cNvPicPr>
          <p:nvPr/>
        </p:nvPicPr>
        <p:blipFill>
          <a:blip r:embed="rId2"/>
          <a:stretch>
            <a:fillRect/>
          </a:stretch>
        </p:blipFill>
        <p:spPr>
          <a:xfrm>
            <a:off x="0" y="2379074"/>
            <a:ext cx="11807951" cy="2249957"/>
          </a:xfrm>
          <a:prstGeom prst="rect">
            <a:avLst/>
          </a:prstGeom>
        </p:spPr>
      </p:pic>
      <p:sp>
        <p:nvSpPr>
          <p:cNvPr id="8" name="Text Placeholder 3">
            <a:extLst>
              <a:ext uri="{FF2B5EF4-FFF2-40B4-BE49-F238E27FC236}">
                <a16:creationId xmlns:a16="http://schemas.microsoft.com/office/drawing/2014/main" id="{F944023A-FC67-368A-F197-33DB96984927}"/>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Problem Definition</a:t>
            </a:r>
          </a:p>
        </p:txBody>
      </p:sp>
    </p:spTree>
    <p:extLst>
      <p:ext uri="{BB962C8B-B14F-4D97-AF65-F5344CB8AC3E}">
        <p14:creationId xmlns:p14="http://schemas.microsoft.com/office/powerpoint/2010/main" val="2881556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C9F4-F1CA-3EED-B6FF-32ED0D46D6D5}"/>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69DBC48-1D61-6EE6-0BB3-851004ABF55E}"/>
              </a:ext>
            </a:extLst>
          </p:cNvPr>
          <p:cNvPicPr>
            <a:picLocks noGrp="1" noChangeAspect="1"/>
          </p:cNvPicPr>
          <p:nvPr>
            <p:ph type="pic" sz="quarter" idx="13"/>
          </p:nvPr>
        </p:nvPicPr>
        <p:blipFill>
          <a:blip r:embed="rId2"/>
          <a:srcRect l="17568" r="17568"/>
          <a:stretch/>
        </p:blipFill>
        <p:spPr>
          <a:xfrm>
            <a:off x="5342313" y="561"/>
            <a:ext cx="6445856" cy="6856878"/>
          </a:xfrm>
          <a:noFill/>
        </p:spPr>
      </p:pic>
      <p:sp>
        <p:nvSpPr>
          <p:cNvPr id="5" name="Date Placeholder 4">
            <a:extLst>
              <a:ext uri="{FF2B5EF4-FFF2-40B4-BE49-F238E27FC236}">
                <a16:creationId xmlns:a16="http://schemas.microsoft.com/office/drawing/2014/main" id="{E4A93E4E-3101-ACDF-7798-AC5E9D244CCF}"/>
              </a:ext>
            </a:extLst>
          </p:cNvPr>
          <p:cNvSpPr>
            <a:spLocks noGrp="1"/>
          </p:cNvSpPr>
          <p:nvPr>
            <p:ph type="dt" sz="half" idx="10"/>
          </p:nvPr>
        </p:nvSpPr>
        <p:spPr>
          <a:xfrm rot="16200000">
            <a:off x="11569792" y="219040"/>
            <a:ext cx="841248" cy="403167"/>
          </a:xfrm>
        </p:spPr>
        <p:txBody>
          <a:bodyPr anchor="ctr">
            <a:normAutofit/>
          </a:bodyPr>
          <a:lstStyle/>
          <a:p>
            <a:pPr>
              <a:spcAft>
                <a:spcPts val="600"/>
              </a:spcAft>
            </a:pPr>
            <a:fld id="{D73859A7-84EB-4384-87AF-59CC16704CF8}" type="datetime1">
              <a:rPr lang="en-US" smtClean="0"/>
              <a:pPr>
                <a:spcAft>
                  <a:spcPts val="600"/>
                </a:spcAft>
              </a:pPr>
              <a:t>4/20/2025</a:t>
            </a:fld>
            <a:endParaRPr lang="en-US"/>
          </a:p>
        </p:txBody>
      </p:sp>
      <p:sp>
        <p:nvSpPr>
          <p:cNvPr id="6" name="Slide Number Placeholder 5">
            <a:extLst>
              <a:ext uri="{FF2B5EF4-FFF2-40B4-BE49-F238E27FC236}">
                <a16:creationId xmlns:a16="http://schemas.microsoft.com/office/drawing/2014/main" id="{DF234793-FBBC-9805-6D50-9228BFE3C5B6}"/>
              </a:ext>
            </a:extLst>
          </p:cNvPr>
          <p:cNvSpPr>
            <a:spLocks noGrp="1"/>
          </p:cNvSpPr>
          <p:nvPr>
            <p:ph type="sldNum" sz="quarter" idx="12"/>
          </p:nvPr>
        </p:nvSpPr>
        <p:spPr>
          <a:xfrm rot="16200000">
            <a:off x="11669700" y="6335696"/>
            <a:ext cx="641433" cy="403167"/>
          </a:xfrm>
        </p:spPr>
        <p:txBody>
          <a:bodyPr anchor="ctr">
            <a:normAutofit/>
          </a:bodyPr>
          <a:lstStyle/>
          <a:p>
            <a:pPr>
              <a:spcAft>
                <a:spcPts val="600"/>
              </a:spcAft>
            </a:pPr>
            <a:fld id="{CC057153-B650-4DEB-B370-79DDCFDCE934}" type="slidenum">
              <a:rPr lang="en-US" smtClean="0"/>
              <a:pPr>
                <a:spcAft>
                  <a:spcPts val="600"/>
                </a:spcAft>
              </a:pPr>
              <a:t>8</a:t>
            </a:fld>
            <a:endParaRPr lang="en-US"/>
          </a:p>
        </p:txBody>
      </p:sp>
      <p:sp>
        <p:nvSpPr>
          <p:cNvPr id="2" name="Title 1">
            <a:extLst>
              <a:ext uri="{FF2B5EF4-FFF2-40B4-BE49-F238E27FC236}">
                <a16:creationId xmlns:a16="http://schemas.microsoft.com/office/drawing/2014/main" id="{7E6A1CED-27D2-CC0D-ED26-0C66E12589BA}"/>
              </a:ext>
            </a:extLst>
          </p:cNvPr>
          <p:cNvSpPr>
            <a:spLocks noGrp="1"/>
          </p:cNvSpPr>
          <p:nvPr>
            <p:ph type="title"/>
          </p:nvPr>
        </p:nvSpPr>
        <p:spPr>
          <a:xfrm>
            <a:off x="528035" y="2693809"/>
            <a:ext cx="4244436" cy="1470381"/>
          </a:xfrm>
        </p:spPr>
        <p:txBody>
          <a:bodyPr anchor="b">
            <a:noAutofit/>
          </a:bodyPr>
          <a:lstStyle/>
          <a:p>
            <a:r>
              <a:rPr lang="en-US" sz="3600" dirty="0"/>
              <a:t>Data extraction and cleaning</a:t>
            </a:r>
          </a:p>
        </p:txBody>
      </p:sp>
    </p:spTree>
    <p:extLst>
      <p:ext uri="{BB962C8B-B14F-4D97-AF65-F5344CB8AC3E}">
        <p14:creationId xmlns:p14="http://schemas.microsoft.com/office/powerpoint/2010/main" val="105094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F40B2-8493-44F3-EACE-7656D121B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19E80-F99D-147B-D102-548E51E137D4}"/>
              </a:ext>
            </a:extLst>
          </p:cNvPr>
          <p:cNvSpPr>
            <a:spLocks noGrp="1"/>
          </p:cNvSpPr>
          <p:nvPr>
            <p:ph type="title"/>
          </p:nvPr>
        </p:nvSpPr>
        <p:spPr>
          <a:xfrm>
            <a:off x="582766" y="312533"/>
            <a:ext cx="10892430" cy="581395"/>
          </a:xfrm>
        </p:spPr>
        <p:txBody>
          <a:bodyPr/>
          <a:lstStyle/>
          <a:p>
            <a:r>
              <a:rPr lang="en-US" dirty="0"/>
              <a:t>Extraction and Cleaning of Data</a:t>
            </a:r>
          </a:p>
        </p:txBody>
      </p:sp>
      <p:sp>
        <p:nvSpPr>
          <p:cNvPr id="4" name="Date Placeholder 3">
            <a:extLst>
              <a:ext uri="{FF2B5EF4-FFF2-40B4-BE49-F238E27FC236}">
                <a16:creationId xmlns:a16="http://schemas.microsoft.com/office/drawing/2014/main" id="{D87C2C9E-C1FF-4F39-11CA-28AC73D69EFA}"/>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4/20/2025</a:t>
            </a:fld>
            <a:endParaRPr lang="en-US" dirty="0"/>
          </a:p>
        </p:txBody>
      </p:sp>
      <p:sp>
        <p:nvSpPr>
          <p:cNvPr id="5" name="Slide Number Placeholder 4">
            <a:extLst>
              <a:ext uri="{FF2B5EF4-FFF2-40B4-BE49-F238E27FC236}">
                <a16:creationId xmlns:a16="http://schemas.microsoft.com/office/drawing/2014/main" id="{47949D71-AE3C-17DD-1601-44BD99C84876}"/>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9</a:t>
            </a:fld>
            <a:endParaRPr lang="en-US" dirty="0"/>
          </a:p>
        </p:txBody>
      </p:sp>
      <p:sp>
        <p:nvSpPr>
          <p:cNvPr id="8" name="Text Placeholder 3">
            <a:extLst>
              <a:ext uri="{FF2B5EF4-FFF2-40B4-BE49-F238E27FC236}">
                <a16:creationId xmlns:a16="http://schemas.microsoft.com/office/drawing/2014/main" id="{CCE3C527-66F5-F75F-9707-55C7AAFB215F}"/>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cxnSp>
        <p:nvCxnSpPr>
          <p:cNvPr id="13" name="Straight Connector 12">
            <a:extLst>
              <a:ext uri="{FF2B5EF4-FFF2-40B4-BE49-F238E27FC236}">
                <a16:creationId xmlns:a16="http://schemas.microsoft.com/office/drawing/2014/main" id="{8083DE78-7720-0CD7-7FEA-0BE0EB79C471}"/>
              </a:ext>
            </a:extLst>
          </p:cNvPr>
          <p:cNvCxnSpPr>
            <a:cxnSpLocks/>
          </p:cNvCxnSpPr>
          <p:nvPr/>
        </p:nvCxnSpPr>
        <p:spPr>
          <a:xfrm>
            <a:off x="1153236" y="1828800"/>
            <a:ext cx="0" cy="41352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8454334-8201-FC79-E90A-F6C780471C4D}"/>
              </a:ext>
            </a:extLst>
          </p:cNvPr>
          <p:cNvSpPr/>
          <p:nvPr/>
        </p:nvSpPr>
        <p:spPr>
          <a:xfrm>
            <a:off x="965579" y="1641143"/>
            <a:ext cx="375313" cy="375313"/>
          </a:xfrm>
          <a:prstGeom prst="ellips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E7C24232-B40F-1DE0-1BB4-490C9F27CA97}"/>
              </a:ext>
            </a:extLst>
          </p:cNvPr>
          <p:cNvSpPr/>
          <p:nvPr/>
        </p:nvSpPr>
        <p:spPr>
          <a:xfrm>
            <a:off x="965576" y="2972654"/>
            <a:ext cx="375313" cy="375313"/>
          </a:xfrm>
          <a:prstGeom prst="ellips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 Placeholder 3">
            <a:extLst>
              <a:ext uri="{FF2B5EF4-FFF2-40B4-BE49-F238E27FC236}">
                <a16:creationId xmlns:a16="http://schemas.microsoft.com/office/drawing/2014/main" id="{FA3D23C7-706E-1919-8D1D-40EC27BE50B4}"/>
              </a:ext>
            </a:extLst>
          </p:cNvPr>
          <p:cNvSpPr txBox="1">
            <a:spLocks/>
          </p:cNvSpPr>
          <p:nvPr/>
        </p:nvSpPr>
        <p:spPr>
          <a:xfrm>
            <a:off x="1528549" y="1525136"/>
            <a:ext cx="3546504"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Dropping of irrelevant columns </a:t>
            </a:r>
          </a:p>
        </p:txBody>
      </p:sp>
      <p:sp>
        <p:nvSpPr>
          <p:cNvPr id="19" name="Text Placeholder 3">
            <a:extLst>
              <a:ext uri="{FF2B5EF4-FFF2-40B4-BE49-F238E27FC236}">
                <a16:creationId xmlns:a16="http://schemas.microsoft.com/office/drawing/2014/main" id="{C46C137E-502F-1818-EAB0-D6C153657FA5}"/>
              </a:ext>
            </a:extLst>
          </p:cNvPr>
          <p:cNvSpPr txBox="1">
            <a:spLocks/>
          </p:cNvSpPr>
          <p:nvPr/>
        </p:nvSpPr>
        <p:spPr>
          <a:xfrm>
            <a:off x="1528546" y="2914650"/>
            <a:ext cx="5213446"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Converting Remaining Lease to Float</a:t>
            </a:r>
          </a:p>
        </p:txBody>
      </p:sp>
      <p:sp>
        <p:nvSpPr>
          <p:cNvPr id="20" name="Text Placeholder 3">
            <a:extLst>
              <a:ext uri="{FF2B5EF4-FFF2-40B4-BE49-F238E27FC236}">
                <a16:creationId xmlns:a16="http://schemas.microsoft.com/office/drawing/2014/main" id="{F00D1E86-FEC1-9D59-ADF9-B86C184711C8}"/>
              </a:ext>
            </a:extLst>
          </p:cNvPr>
          <p:cNvSpPr txBox="1">
            <a:spLocks/>
          </p:cNvSpPr>
          <p:nvPr/>
        </p:nvSpPr>
        <p:spPr>
          <a:xfrm>
            <a:off x="1528545" y="4232940"/>
            <a:ext cx="5346383"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Creating a New Variable: Price per square Meter</a:t>
            </a:r>
          </a:p>
        </p:txBody>
      </p:sp>
      <p:sp>
        <p:nvSpPr>
          <p:cNvPr id="21" name="Oval 20">
            <a:extLst>
              <a:ext uri="{FF2B5EF4-FFF2-40B4-BE49-F238E27FC236}">
                <a16:creationId xmlns:a16="http://schemas.microsoft.com/office/drawing/2014/main" id="{EFAA38F3-CCC6-8A0F-7203-4BE780532480}"/>
              </a:ext>
            </a:extLst>
          </p:cNvPr>
          <p:cNvSpPr/>
          <p:nvPr/>
        </p:nvSpPr>
        <p:spPr>
          <a:xfrm>
            <a:off x="965577" y="4304166"/>
            <a:ext cx="375313" cy="375313"/>
          </a:xfrm>
          <a:prstGeom prst="ellips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DCE28115-2FEA-401F-C47A-EA278357A747}"/>
              </a:ext>
            </a:extLst>
          </p:cNvPr>
          <p:cNvSpPr/>
          <p:nvPr/>
        </p:nvSpPr>
        <p:spPr>
          <a:xfrm>
            <a:off x="965577" y="5745713"/>
            <a:ext cx="375313" cy="375313"/>
          </a:xfrm>
          <a:prstGeom prst="ellips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 Placeholder 3">
            <a:extLst>
              <a:ext uri="{FF2B5EF4-FFF2-40B4-BE49-F238E27FC236}">
                <a16:creationId xmlns:a16="http://schemas.microsoft.com/office/drawing/2014/main" id="{35181DD0-06D9-19C5-C5FB-94CC9C3D94A2}"/>
              </a:ext>
            </a:extLst>
          </p:cNvPr>
          <p:cNvSpPr txBox="1">
            <a:spLocks/>
          </p:cNvSpPr>
          <p:nvPr/>
        </p:nvSpPr>
        <p:spPr>
          <a:xfrm>
            <a:off x="1528545" y="5619470"/>
            <a:ext cx="5346377"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Perform One-Hot Encoding on categorical data</a:t>
            </a:r>
          </a:p>
        </p:txBody>
      </p:sp>
    </p:spTree>
    <p:extLst>
      <p:ext uri="{BB962C8B-B14F-4D97-AF65-F5344CB8AC3E}">
        <p14:creationId xmlns:p14="http://schemas.microsoft.com/office/powerpoint/2010/main" val="2877934186"/>
      </p:ext>
    </p:extLst>
  </p:cSld>
  <p:clrMapOvr>
    <a:masterClrMapping/>
  </p:clrMapOvr>
</p:sld>
</file>

<file path=ppt/theme/theme1.xml><?xml version="1.0" encoding="utf-8"?>
<a:theme xmlns:a="http://schemas.openxmlformats.org/drawingml/2006/main" name="light_modernist">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modernist presentation_win32_SD_V8" id="{DD9F3DBC-97DB-4389-91E3-8FAD01D677DF}" vid="{B81B0F28-B8BA-42F4-B70F-6899486E52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E7139E-B40C-4943-9610-F20CE66C72C2}">
  <ds:schemaRefs>
    <ds:schemaRef ds:uri="http://schemas.microsoft.com/office/2006/documentManagement/types"/>
    <ds:schemaRef ds:uri="http://schemas.microsoft.com/sharepoint/v3"/>
    <ds:schemaRef ds:uri="http://purl.org/dc/elements/1.1/"/>
    <ds:schemaRef ds:uri="http://schemas.microsoft.com/office/infopath/2007/PartnerControls"/>
    <ds:schemaRef ds:uri="http://purl.org/dc/dcmitype/"/>
    <ds:schemaRef ds:uri="230e9df3-be65-4c73-a93b-d1236ebd677e"/>
    <ds:schemaRef ds:uri="http://schemas.openxmlformats.org/package/2006/metadata/core-properties"/>
    <ds:schemaRef ds:uri="http://purl.org/dc/terms/"/>
    <ds:schemaRef ds:uri="http://www.w3.org/XML/1998/namespace"/>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1BE5C6AC-AECE-4EBC-9FCA-F0C5028CCAE6}">
  <ds:schemaRefs>
    <ds:schemaRef ds:uri="http://schemas.microsoft.com/sharepoint/v3/contenttype/forms"/>
  </ds:schemaRefs>
</ds:datastoreItem>
</file>

<file path=customXml/itemProps3.xml><?xml version="1.0" encoding="utf-8"?>
<ds:datastoreItem xmlns:ds="http://schemas.openxmlformats.org/officeDocument/2006/customXml" ds:itemID="{1785538A-412A-48D6-AE25-5C3BDF971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
  <TotalTime>1725</TotalTime>
  <Words>1674</Words>
  <Application>Microsoft Office PowerPoint</Application>
  <PresentationFormat>Widescreen</PresentationFormat>
  <Paragraphs>300</Paragraphs>
  <Slides>44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Black</vt:lpstr>
      <vt:lpstr>Avenir Next LT Pro Light</vt:lpstr>
      <vt:lpstr>Calibri</vt:lpstr>
      <vt:lpstr>light_modernist</vt:lpstr>
      <vt:lpstr>SC1015 Mini Project</vt:lpstr>
      <vt:lpstr>content</vt:lpstr>
      <vt:lpstr>PowerPoint Presentation</vt:lpstr>
      <vt:lpstr>Problem definition</vt:lpstr>
      <vt:lpstr>Problem definition</vt:lpstr>
      <vt:lpstr>Data set used</vt:lpstr>
      <vt:lpstr>Data set used</vt:lpstr>
      <vt:lpstr>Data extraction and cleaning</vt:lpstr>
      <vt:lpstr>Extraction and Cleaning of Data</vt:lpstr>
      <vt:lpstr>Dropping of irrelevant columns </vt:lpstr>
      <vt:lpstr>Converting Remaining Lease to Float</vt:lpstr>
      <vt:lpstr>Creating a New Variable: Price per square Meter</vt:lpstr>
      <vt:lpstr>One hot encoding for categorical data</vt:lpstr>
      <vt:lpstr>Exploratory Data  Analysis </vt:lpstr>
      <vt:lpstr>Resale flats sold by month</vt:lpstr>
      <vt:lpstr>Resale flats sold by town</vt:lpstr>
      <vt:lpstr>Resale price in each town</vt:lpstr>
      <vt:lpstr>Resale price in each town</vt:lpstr>
      <vt:lpstr>Resale price for each flat type</vt:lpstr>
      <vt:lpstr>Resale price for each storey range</vt:lpstr>
      <vt:lpstr>Resale price for floor area</vt:lpstr>
      <vt:lpstr>RESALE PRICE FOR REMAINING LEASE YEARS</vt:lpstr>
      <vt:lpstr>CORRELATION MATRIX</vt:lpstr>
      <vt:lpstr>Machine Learning</vt:lpstr>
      <vt:lpstr>Regression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Forest classification</vt:lpstr>
      <vt:lpstr>PowerPoint Presentation</vt:lpstr>
      <vt:lpstr>PowerPoint Presentation</vt:lpstr>
      <vt:lpstr>Conclusion</vt:lpstr>
      <vt:lpstr>Conclusion</vt:lpstr>
      <vt:lpstr>Conclusion</vt:lpstr>
      <vt:lpstr>Conclusion</vt:lpstr>
      <vt:lpstr>Conclusion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Lim</dc:creator>
  <cp:lastModifiedBy>#LIM WEI JIAN, DAVID#</cp:lastModifiedBy>
  <cp:revision>5</cp:revision>
  <dcterms:created xsi:type="dcterms:W3CDTF">2025-04-14T00:55:31Z</dcterms:created>
  <dcterms:modified xsi:type="dcterms:W3CDTF">2025-04-20T03:41:04Z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